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1"/>
  </p:notesMasterIdLst>
  <p:sldIdLst>
    <p:sldId id="403" r:id="rId2"/>
    <p:sldId id="360" r:id="rId3"/>
    <p:sldId id="332" r:id="rId4"/>
    <p:sldId id="361" r:id="rId5"/>
    <p:sldId id="362" r:id="rId6"/>
    <p:sldId id="363" r:id="rId7"/>
    <p:sldId id="369" r:id="rId8"/>
    <p:sldId id="370" r:id="rId9"/>
    <p:sldId id="371" r:id="rId10"/>
    <p:sldId id="372" r:id="rId11"/>
    <p:sldId id="373" r:id="rId12"/>
    <p:sldId id="374" r:id="rId13"/>
    <p:sldId id="375" r:id="rId14"/>
    <p:sldId id="383" r:id="rId15"/>
    <p:sldId id="376" r:id="rId16"/>
    <p:sldId id="377" r:id="rId17"/>
    <p:sldId id="378" r:id="rId18"/>
    <p:sldId id="379" r:id="rId19"/>
    <p:sldId id="380" r:id="rId20"/>
    <p:sldId id="381" r:id="rId21"/>
    <p:sldId id="382"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398" r:id="rId37"/>
    <p:sldId id="400" r:id="rId38"/>
    <p:sldId id="401" r:id="rId39"/>
    <p:sldId id="31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33CC33"/>
    <a:srgbClr val="FF0000"/>
    <a:srgbClr val="FF0066"/>
    <a:srgbClr val="FF6600"/>
    <a:srgbClr val="719FFB"/>
    <a:srgbClr val="33CCCC"/>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2" autoAdjust="0"/>
    <p:restoredTop sz="94660"/>
  </p:normalViewPr>
  <p:slideViewPr>
    <p:cSldViewPr>
      <p:cViewPr varScale="1">
        <p:scale>
          <a:sx n="79" d="100"/>
          <a:sy n="79" d="100"/>
        </p:scale>
        <p:origin x="-1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C80A-7363-4DF2-A90B-0114DFECDD20}" type="datetimeFigureOut">
              <a:rPr lang="en-US" smtClean="0"/>
              <a:pPr/>
              <a:t>09/23/2019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74D8E-EEA0-45D0-8606-191BC4D42CA7}" type="slidenum">
              <a:rPr lang="en-US" smtClean="0"/>
              <a:pPr/>
              <a:t>‹#›</a:t>
            </a:fld>
            <a:endParaRPr lang="en-US"/>
          </a:p>
        </p:txBody>
      </p:sp>
    </p:spTree>
    <p:extLst>
      <p:ext uri="{BB962C8B-B14F-4D97-AF65-F5344CB8AC3E}">
        <p14:creationId xmlns:p14="http://schemas.microsoft.com/office/powerpoint/2010/main" val="53695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3DB8-ED2D-4F9D-93B3-0080632C020B}" type="datetimeFigureOut">
              <a:rPr lang="en-US" smtClean="0"/>
              <a:pPr/>
              <a:t>09/23/2019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C2ECB4-B99C-4A3F-A2AD-087ADAF28DE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3DB8-ED2D-4F9D-93B3-0080632C020B}" type="datetimeFigureOut">
              <a:rPr lang="en-US" smtClean="0"/>
              <a:pPr/>
              <a:t>09/23/2019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C2ECB4-B99C-4A3F-A2AD-087ADAF28DE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pPr algn="ctr"/>
            <a:r>
              <a:rPr lang="en-US" dirty="0" smtClean="0"/>
              <a:t/>
            </a:r>
            <a:br>
              <a:rPr lang="en-US" dirty="0" smtClean="0"/>
            </a:br>
            <a:r>
              <a:rPr lang="en-US" dirty="0" smtClean="0"/>
              <a:t> </a:t>
            </a:r>
            <a:br>
              <a:rPr lang="en-US" dirty="0" smtClean="0"/>
            </a:br>
            <a:endParaRPr lang="en-US" b="1" dirty="0">
              <a:solidFill>
                <a:srgbClr val="FF00FF"/>
              </a:solidFill>
            </a:endParaRPr>
          </a:p>
        </p:txBody>
      </p:sp>
      <p:pic>
        <p:nvPicPr>
          <p:cNvPr id="6" name="Picture 5" descr="000_0809.JPG"/>
          <p:cNvPicPr>
            <a:picLocks noChangeAspect="1"/>
          </p:cNvPicPr>
          <p:nvPr/>
        </p:nvPicPr>
        <p:blipFill>
          <a:blip r:embed="rId2"/>
          <a:stretch>
            <a:fillRect/>
          </a:stretch>
        </p:blipFill>
        <p:spPr>
          <a:xfrm>
            <a:off x="76200" y="2133600"/>
            <a:ext cx="89154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76200" y="457200"/>
            <a:ext cx="9067800" cy="2308324"/>
          </a:xfrm>
          <a:prstGeom prst="rect">
            <a:avLst/>
          </a:prstGeom>
        </p:spPr>
        <p:txBody>
          <a:bodyPr wrap="square">
            <a:spAutoFit/>
          </a:bodyPr>
          <a:lstStyle/>
          <a:p>
            <a:pPr algn="ctr"/>
            <a:r>
              <a:rPr lang="en-US" sz="3600" i="1" dirty="0" smtClean="0">
                <a:solidFill>
                  <a:schemeClr val="accent1"/>
                </a:solidFill>
                <a:latin typeface="Bernard MT Condensed" pitchFamily="18" charset="0"/>
              </a:rPr>
              <a:t>WEL-COME</a:t>
            </a:r>
            <a:r>
              <a:rPr lang="en-US" sz="3600" dirty="0" smtClean="0"/>
              <a:t/>
            </a:r>
            <a:br>
              <a:rPr lang="en-US" sz="3600" dirty="0" smtClean="0"/>
            </a:br>
            <a:r>
              <a:rPr lang="en-US" sz="3600" dirty="0" smtClean="0">
                <a:ln w="19050">
                  <a:solidFill>
                    <a:schemeClr val="tx1"/>
                  </a:solidFill>
                </a:ln>
                <a:solidFill>
                  <a:srgbClr val="FF0000"/>
                </a:solidFill>
                <a:latin typeface="Impact" pitchFamily="34" charset="0"/>
              </a:rPr>
              <a:t>Dr. D . N. Zambare </a:t>
            </a:r>
            <a: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t/>
            </a:r>
            <a:b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br>
            <a:r>
              <a:rPr lang="en-US" sz="3600" i="1" dirty="0" smtClean="0">
                <a:ln w="19050">
                  <a:solidFill>
                    <a:schemeClr val="tx1"/>
                  </a:solidFill>
                </a:ln>
                <a:solidFill>
                  <a:srgbClr val="002060"/>
                </a:solidFill>
                <a:latin typeface="Book Antiqua" pitchFamily="18" charset="0"/>
              </a:rPr>
              <a:t>Department of Chemistry , </a:t>
            </a:r>
          </a:p>
          <a:p>
            <a:pPr algn="ctr"/>
            <a:r>
              <a:rPr lang="en-US" sz="3600" i="1" dirty="0" smtClean="0">
                <a:ln w="19050">
                  <a:solidFill>
                    <a:schemeClr val="tx1"/>
                  </a:solidFill>
                </a:ln>
                <a:solidFill>
                  <a:srgbClr val="002060"/>
                </a:solidFill>
                <a:latin typeface="Book Antiqua" pitchFamily="18" charset="0"/>
              </a:rPr>
              <a:t>Kisan Veer Mahavidyalaya, Wai (Satara)</a:t>
            </a:r>
            <a:endParaRPr lang="en-US" sz="3600" i="1" dirty="0">
              <a:solidFill>
                <a:srgbClr val="002060"/>
              </a:solidFill>
              <a:latin typeface="Book Antiqua"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just">
              <a:buNone/>
            </a:pPr>
            <a:r>
              <a:rPr lang="en-US" sz="2800" b="1" dirty="0" smtClean="0">
                <a:solidFill>
                  <a:srgbClr val="C00000"/>
                </a:solidFill>
              </a:rPr>
              <a:t>g) Cotton seed oil</a:t>
            </a:r>
            <a:r>
              <a:rPr lang="en-US" sz="2800" dirty="0" smtClean="0">
                <a:solidFill>
                  <a:srgbClr val="C00000"/>
                </a:solidFill>
              </a:rPr>
              <a:t>: </a:t>
            </a:r>
            <a:r>
              <a:rPr lang="en-US" sz="2800" dirty="0" smtClean="0"/>
              <a:t>This oil is obtained from the seeds of the cotton plant. It contains </a:t>
            </a:r>
            <a:r>
              <a:rPr lang="en-US" sz="2800" dirty="0" err="1" smtClean="0"/>
              <a:t>olein</a:t>
            </a:r>
            <a:r>
              <a:rPr lang="en-US" sz="2800" dirty="0" smtClean="0"/>
              <a:t>, </a:t>
            </a:r>
            <a:r>
              <a:rPr lang="en-US" sz="2800" dirty="0" err="1" smtClean="0"/>
              <a:t>stearin</a:t>
            </a:r>
            <a:r>
              <a:rPr lang="en-US" sz="2800" dirty="0" smtClean="0"/>
              <a:t> and </a:t>
            </a:r>
            <a:r>
              <a:rPr lang="en-US" sz="2800" dirty="0" err="1" smtClean="0"/>
              <a:t>palmitin</a:t>
            </a:r>
            <a:r>
              <a:rPr lang="en-US" sz="2800" dirty="0" smtClean="0"/>
              <a:t>. The soap from this lathers freely.</a:t>
            </a:r>
            <a:endParaRPr lang="en-US" sz="2800" b="1" dirty="0" smtClean="0"/>
          </a:p>
          <a:p>
            <a:pPr algn="just">
              <a:buNone/>
            </a:pPr>
            <a:r>
              <a:rPr lang="en-US" sz="2800" b="1" dirty="0" smtClean="0">
                <a:solidFill>
                  <a:srgbClr val="C00000"/>
                </a:solidFill>
              </a:rPr>
              <a:t>h) Groundnut oil:</a:t>
            </a:r>
            <a:r>
              <a:rPr lang="en-US" sz="2800" dirty="0" smtClean="0">
                <a:solidFill>
                  <a:srgbClr val="C00000"/>
                </a:solidFill>
              </a:rPr>
              <a:t> </a:t>
            </a:r>
            <a:r>
              <a:rPr lang="en-US" sz="2800" dirty="0" smtClean="0"/>
              <a:t>This contains larger proportions of unsaturated acids like oleic. It is first hydrogenated before employed for soap manufacture. </a:t>
            </a:r>
          </a:p>
          <a:p>
            <a:pPr algn="just">
              <a:buNone/>
            </a:pPr>
            <a:r>
              <a:rPr lang="en-US" sz="2800" b="1" dirty="0" smtClean="0">
                <a:solidFill>
                  <a:srgbClr val="C00000"/>
                </a:solidFill>
              </a:rPr>
              <a:t>i) Maize oil</a:t>
            </a:r>
            <a:r>
              <a:rPr lang="en-US" sz="2800" dirty="0" smtClean="0">
                <a:solidFill>
                  <a:srgbClr val="C00000"/>
                </a:solidFill>
              </a:rPr>
              <a:t>: </a:t>
            </a:r>
            <a:r>
              <a:rPr lang="en-US" sz="2800" dirty="0" smtClean="0"/>
              <a:t>This is cheaper than groundnut oil and is replacing it in industry. </a:t>
            </a:r>
          </a:p>
          <a:p>
            <a:pPr algn="just">
              <a:buNone/>
            </a:pPr>
            <a:r>
              <a:rPr lang="en-US" sz="2800" b="1" dirty="0" smtClean="0">
                <a:solidFill>
                  <a:srgbClr val="C00000"/>
                </a:solidFill>
              </a:rPr>
              <a:t>j) Fatty acids</a:t>
            </a:r>
            <a:r>
              <a:rPr lang="en-US" sz="2800" dirty="0" smtClean="0">
                <a:solidFill>
                  <a:srgbClr val="C00000"/>
                </a:solidFill>
              </a:rPr>
              <a:t>: </a:t>
            </a:r>
            <a:r>
              <a:rPr lang="en-US" sz="2800" dirty="0" smtClean="0"/>
              <a:t>As said earlier these are obtained from oils and by hydrolysis</a:t>
            </a:r>
          </a:p>
          <a:p>
            <a:endParaRPr lang="en-US" sz="2800"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pPr algn="ctr"/>
            <a:r>
              <a:rPr lang="en-US" sz="4400" b="1" dirty="0" smtClean="0">
                <a:solidFill>
                  <a:srgbClr val="FF00FF"/>
                </a:solidFill>
              </a:rPr>
              <a:t>4. Other Additives:</a:t>
            </a: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pPr algn="just">
              <a:buNone/>
            </a:pPr>
            <a:r>
              <a:rPr lang="en-US" b="1" dirty="0" smtClean="0">
                <a:solidFill>
                  <a:srgbClr val="FF0066"/>
                </a:solidFill>
              </a:rPr>
              <a:t>a) Rosins</a:t>
            </a:r>
            <a:r>
              <a:rPr lang="en-US" dirty="0" smtClean="0">
                <a:solidFill>
                  <a:srgbClr val="FF0066"/>
                </a:solidFill>
              </a:rPr>
              <a:t>: </a:t>
            </a:r>
            <a:r>
              <a:rPr lang="en-US" dirty="0" smtClean="0"/>
              <a:t>Rosin is a plant product obtained from pine trees.</a:t>
            </a:r>
          </a:p>
          <a:p>
            <a:pPr algn="just">
              <a:buNone/>
            </a:pPr>
            <a:r>
              <a:rPr lang="en-US" b="1" dirty="0" smtClean="0">
                <a:solidFill>
                  <a:srgbClr val="FF0066"/>
                </a:solidFill>
              </a:rPr>
              <a:t>b) Builders</a:t>
            </a:r>
            <a:r>
              <a:rPr lang="en-US" dirty="0" smtClean="0">
                <a:solidFill>
                  <a:srgbClr val="FF0066"/>
                </a:solidFill>
              </a:rPr>
              <a:t>: </a:t>
            </a:r>
            <a:r>
              <a:rPr lang="en-US" dirty="0" smtClean="0"/>
              <a:t>Compounds under this category build up i e. increase the detergent power of soaps.</a:t>
            </a:r>
          </a:p>
          <a:p>
            <a:pPr algn="just">
              <a:buNone/>
            </a:pPr>
            <a:r>
              <a:rPr lang="en-US" b="1" dirty="0" smtClean="0">
                <a:solidFill>
                  <a:srgbClr val="FF0066"/>
                </a:solidFill>
              </a:rPr>
              <a:t>c) Anti-oxidants:</a:t>
            </a:r>
            <a:r>
              <a:rPr lang="en-US" dirty="0" smtClean="0">
                <a:solidFill>
                  <a:srgbClr val="FF0066"/>
                </a:solidFill>
              </a:rPr>
              <a:t> </a:t>
            </a:r>
            <a:r>
              <a:rPr lang="en-US" dirty="0" smtClean="0"/>
              <a:t>Soap is susceptible to rancidity and therefore has to be protected from this defect.</a:t>
            </a:r>
          </a:p>
          <a:p>
            <a:pPr algn="just">
              <a:buNone/>
            </a:pPr>
            <a:r>
              <a:rPr lang="en-US" b="1" dirty="0" smtClean="0">
                <a:solidFill>
                  <a:srgbClr val="FF0066"/>
                </a:solidFill>
              </a:rPr>
              <a:t>d) Fillers:</a:t>
            </a:r>
            <a:r>
              <a:rPr lang="en-US" dirty="0" smtClean="0">
                <a:solidFill>
                  <a:srgbClr val="FF0066"/>
                </a:solidFill>
              </a:rPr>
              <a:t> </a:t>
            </a:r>
            <a:r>
              <a:rPr lang="en-US" dirty="0" smtClean="0"/>
              <a:t>These add to the weight of soap without in any way improving its detergent power. </a:t>
            </a:r>
          </a:p>
          <a:p>
            <a:pPr algn="just">
              <a:buNone/>
            </a:pPr>
            <a:r>
              <a:rPr lang="en-US" b="1" dirty="0" smtClean="0">
                <a:solidFill>
                  <a:srgbClr val="FF0066"/>
                </a:solidFill>
              </a:rPr>
              <a:t>e) </a:t>
            </a:r>
            <a:r>
              <a:rPr lang="en-US" b="1" dirty="0" err="1" smtClean="0">
                <a:solidFill>
                  <a:srgbClr val="FF0066"/>
                </a:solidFill>
              </a:rPr>
              <a:t>Colouring</a:t>
            </a:r>
            <a:r>
              <a:rPr lang="en-US" b="1" dirty="0" smtClean="0">
                <a:solidFill>
                  <a:srgbClr val="FF0066"/>
                </a:solidFill>
              </a:rPr>
              <a:t> matters</a:t>
            </a:r>
            <a:r>
              <a:rPr lang="en-US" dirty="0" smtClean="0">
                <a:solidFill>
                  <a:srgbClr val="FF0066"/>
                </a:solidFill>
              </a:rPr>
              <a:t>: </a:t>
            </a:r>
            <a:r>
              <a:rPr lang="en-US" dirty="0" smtClean="0"/>
              <a:t>These are synthetic chemicals added to give desired </a:t>
            </a:r>
            <a:r>
              <a:rPr lang="en-US" dirty="0" err="1" smtClean="0"/>
              <a:t>colours</a:t>
            </a:r>
            <a:r>
              <a:rPr lang="en-US" dirty="0" smtClean="0"/>
              <a:t> pleasing to the eye. </a:t>
            </a:r>
          </a:p>
          <a:p>
            <a:pPr algn="just">
              <a:buNone/>
            </a:pPr>
            <a:r>
              <a:rPr lang="en-US" b="1" dirty="0" smtClean="0">
                <a:solidFill>
                  <a:srgbClr val="FF0066"/>
                </a:solidFill>
              </a:rPr>
              <a:t>f) Perfumes</a:t>
            </a:r>
            <a:r>
              <a:rPr lang="en-US" dirty="0" smtClean="0">
                <a:solidFill>
                  <a:srgbClr val="FF0066"/>
                </a:solidFill>
              </a:rPr>
              <a:t>: </a:t>
            </a:r>
            <a:r>
              <a:rPr lang="en-US" dirty="0" smtClean="0"/>
              <a:t>A perfume is added to attract the customer</a:t>
            </a:r>
          </a:p>
          <a:p>
            <a:pPr algn="just">
              <a:buNone/>
            </a:pPr>
            <a:r>
              <a:rPr lang="en-US" b="1" dirty="0" smtClean="0">
                <a:solidFill>
                  <a:srgbClr val="FF0066"/>
                </a:solidFill>
              </a:rPr>
              <a:t>g) Fixatives</a:t>
            </a:r>
            <a:r>
              <a:rPr lang="en-US" dirty="0" smtClean="0">
                <a:solidFill>
                  <a:srgbClr val="FF0066"/>
                </a:solidFill>
              </a:rPr>
              <a:t>: </a:t>
            </a:r>
            <a:r>
              <a:rPr lang="en-US" dirty="0" smtClean="0"/>
              <a:t>These are used to retain for a longer time the perfumes added. Important fixatives are gum </a:t>
            </a:r>
            <a:r>
              <a:rPr lang="en-US" dirty="0" err="1" smtClean="0"/>
              <a:t>benzoin</a:t>
            </a:r>
            <a:r>
              <a:rPr lang="en-US" dirty="0" smtClean="0"/>
              <a:t>, </a:t>
            </a:r>
            <a:r>
              <a:rPr lang="en-US" dirty="0" err="1" smtClean="0"/>
              <a:t>tolubalsam</a:t>
            </a:r>
            <a:r>
              <a:rPr lang="en-US" dirty="0" smtClean="0"/>
              <a:t>, balsam etc. </a:t>
            </a:r>
          </a:p>
          <a:p>
            <a:pPr algn="just">
              <a:buNone/>
            </a:pPr>
            <a:r>
              <a:rPr lang="en-US" b="1" dirty="0" smtClean="0">
                <a:solidFill>
                  <a:srgbClr val="FF0066"/>
                </a:solidFill>
              </a:rPr>
              <a:t>h) Optical </a:t>
            </a:r>
            <a:r>
              <a:rPr lang="en-US" b="1" dirty="0" err="1" smtClean="0">
                <a:solidFill>
                  <a:srgbClr val="FF0066"/>
                </a:solidFill>
              </a:rPr>
              <a:t>brightners</a:t>
            </a:r>
            <a:r>
              <a:rPr lang="en-US" dirty="0" smtClean="0">
                <a:solidFill>
                  <a:srgbClr val="FF0066"/>
                </a:solidFill>
              </a:rPr>
              <a:t>: </a:t>
            </a:r>
            <a:r>
              <a:rPr lang="en-US" dirty="0" smtClean="0"/>
              <a:t>These are the latest additives.</a:t>
            </a:r>
          </a:p>
          <a:p>
            <a:pPr algn="just">
              <a:buNone/>
            </a:pPr>
            <a:r>
              <a:rPr lang="en-US" dirty="0" smtClean="0"/>
              <a:t>These give an effect of increased whiteness. Phenyl benzo </a:t>
            </a:r>
            <a:r>
              <a:rPr lang="en-US" dirty="0" err="1" smtClean="0"/>
              <a:t>thiozole</a:t>
            </a:r>
            <a:r>
              <a:rPr lang="en-US" dirty="0" smtClean="0"/>
              <a:t> and benzo </a:t>
            </a:r>
            <a:r>
              <a:rPr lang="en-US" dirty="0" err="1" smtClean="0"/>
              <a:t>coumarin</a:t>
            </a:r>
            <a:r>
              <a:rPr lang="en-US" dirty="0" smtClean="0"/>
              <a:t> are two such </a:t>
            </a:r>
            <a:r>
              <a:rPr lang="en-US" dirty="0" err="1" smtClean="0"/>
              <a:t>brightners</a:t>
            </a: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solidFill>
                  <a:srgbClr val="FF00FF"/>
                </a:solidFill>
              </a:rPr>
              <a:t> </a:t>
            </a:r>
            <a:r>
              <a:rPr lang="en-US" b="1" dirty="0" smtClean="0">
                <a:solidFill>
                  <a:srgbClr val="FF00FF"/>
                </a:solidFill>
              </a:rPr>
              <a:t>ii. Types of soaps: </a:t>
            </a:r>
            <a:endParaRPr lang="en-US" dirty="0">
              <a:solidFill>
                <a:srgbClr val="FF00FF"/>
              </a:solidFill>
            </a:endParaRPr>
          </a:p>
        </p:txBody>
      </p:sp>
      <p:sp>
        <p:nvSpPr>
          <p:cNvPr id="3" name="Content Placeholder 2"/>
          <p:cNvSpPr>
            <a:spLocks noGrp="1"/>
          </p:cNvSpPr>
          <p:nvPr>
            <p:ph idx="1"/>
          </p:nvPr>
        </p:nvSpPr>
        <p:spPr>
          <a:xfrm>
            <a:off x="457200" y="1524000"/>
            <a:ext cx="8229600" cy="4800600"/>
          </a:xfrm>
        </p:spPr>
        <p:txBody>
          <a:bodyPr>
            <a:normAutofit lnSpcReduction="10000"/>
          </a:bodyPr>
          <a:lstStyle/>
          <a:p>
            <a:pPr algn="just">
              <a:buNone/>
            </a:pPr>
            <a:r>
              <a:rPr lang="en-US" b="1" dirty="0" smtClean="0">
                <a:solidFill>
                  <a:srgbClr val="008000"/>
                </a:solidFill>
                <a:latin typeface="+mj-lt"/>
              </a:rPr>
              <a:t>(i) Household soaps</a:t>
            </a:r>
            <a:r>
              <a:rPr lang="en-US" dirty="0" smtClean="0">
                <a:solidFill>
                  <a:srgbClr val="008000"/>
                </a:solidFill>
                <a:latin typeface="+mj-lt"/>
              </a:rPr>
              <a:t>: </a:t>
            </a:r>
            <a:r>
              <a:rPr lang="en-US" dirty="0" smtClean="0">
                <a:latin typeface="+mj-lt"/>
              </a:rPr>
              <a:t>These comprise of various laundry soaps, soap chips and powder. Laundry Soap contains fillers and builders like sodium carbonate, silicate, clays and sodium sulphate. </a:t>
            </a:r>
          </a:p>
          <a:p>
            <a:pPr algn="just">
              <a:buNone/>
            </a:pPr>
            <a:r>
              <a:rPr lang="en-US" b="1" dirty="0" smtClean="0">
                <a:solidFill>
                  <a:srgbClr val="008000"/>
                </a:solidFill>
                <a:latin typeface="+mj-lt"/>
              </a:rPr>
              <a:t>ii) Toilet soaps</a:t>
            </a:r>
            <a:r>
              <a:rPr lang="en-US" dirty="0" smtClean="0">
                <a:solidFill>
                  <a:srgbClr val="008000"/>
                </a:solidFill>
                <a:latin typeface="+mj-lt"/>
              </a:rPr>
              <a:t> : </a:t>
            </a:r>
            <a:r>
              <a:rPr lang="en-US" dirty="0" smtClean="0">
                <a:latin typeface="+mj-lt"/>
              </a:rPr>
              <a:t>These are very rich in sodium </a:t>
            </a:r>
            <a:r>
              <a:rPr lang="en-US" dirty="0" err="1" smtClean="0">
                <a:latin typeface="+mj-lt"/>
              </a:rPr>
              <a:t>oleate</a:t>
            </a:r>
            <a:r>
              <a:rPr lang="en-US" dirty="0" smtClean="0">
                <a:latin typeface="+mj-lt"/>
              </a:rPr>
              <a:t>. They are manufactured from the best quality fats and oils </a:t>
            </a:r>
          </a:p>
          <a:p>
            <a:pPr algn="just">
              <a:buNone/>
            </a:pPr>
            <a:r>
              <a:rPr lang="en-US" b="1" dirty="0" smtClean="0">
                <a:solidFill>
                  <a:srgbClr val="008000"/>
                </a:solidFill>
                <a:latin typeface="+mj-lt"/>
              </a:rPr>
              <a:t>(iii) Medicated soaps</a:t>
            </a:r>
            <a:r>
              <a:rPr lang="en-US" dirty="0" smtClean="0">
                <a:solidFill>
                  <a:srgbClr val="008000"/>
                </a:solidFill>
                <a:latin typeface="+mj-lt"/>
              </a:rPr>
              <a:t>: </a:t>
            </a:r>
            <a:r>
              <a:rPr lang="en-US" dirty="0" smtClean="0">
                <a:latin typeface="+mj-lt"/>
              </a:rPr>
              <a:t>These are soaps containing medicinal ingredients like phenol, cresols, etc. These have germicidal and antiseptic properties. </a:t>
            </a:r>
          </a:p>
          <a:p>
            <a:pPr algn="just">
              <a:buNone/>
            </a:pPr>
            <a:r>
              <a:rPr lang="en-US" b="1" dirty="0">
                <a:solidFill>
                  <a:srgbClr val="008000"/>
                </a:solidFill>
                <a:latin typeface="+mj-lt"/>
              </a:rPr>
              <a:t>i</a:t>
            </a:r>
            <a:r>
              <a:rPr lang="en-US" b="1" dirty="0" smtClean="0">
                <a:solidFill>
                  <a:srgbClr val="008000"/>
                </a:solidFill>
                <a:latin typeface="+mj-lt"/>
              </a:rPr>
              <a:t>v)Shaving soaps</a:t>
            </a:r>
            <a:r>
              <a:rPr lang="en-US" dirty="0" smtClean="0">
                <a:solidFill>
                  <a:srgbClr val="008000"/>
                </a:solidFill>
                <a:latin typeface="+mj-lt"/>
              </a:rPr>
              <a:t>: </a:t>
            </a:r>
            <a:r>
              <a:rPr lang="en-US" dirty="0" smtClean="0">
                <a:latin typeface="+mj-lt"/>
              </a:rPr>
              <a:t>These are potassium soaps and contain excess of stearic acid. The oils used in their preparation are coconut and palm kerne1 oils. </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lgn="just">
              <a:buNone/>
            </a:pPr>
            <a:r>
              <a:rPr lang="en-US" b="1" dirty="0" smtClean="0">
                <a:solidFill>
                  <a:srgbClr val="008000"/>
                </a:solidFill>
                <a:latin typeface="+mj-lt"/>
              </a:rPr>
              <a:t>v) Industrial soaps: </a:t>
            </a:r>
            <a:r>
              <a:rPr lang="en-US" dirty="0" smtClean="0">
                <a:latin typeface="+mj-lt"/>
              </a:rPr>
              <a:t>Textile soaps have a wide field in textile processing. A good quality textile soap must be fairly soluble in water. It must not deposit anything on </a:t>
            </a:r>
            <a:r>
              <a:rPr lang="en-US" dirty="0" err="1" smtClean="0">
                <a:latin typeface="+mj-lt"/>
              </a:rPr>
              <a:t>fibre</a:t>
            </a:r>
            <a:r>
              <a:rPr lang="en-US" dirty="0" smtClean="0">
                <a:latin typeface="+mj-lt"/>
              </a:rPr>
              <a:t> and should not be harmful to it. </a:t>
            </a:r>
          </a:p>
          <a:p>
            <a:pPr algn="just">
              <a:buNone/>
            </a:pPr>
            <a:r>
              <a:rPr lang="en-US" b="1" dirty="0" smtClean="0">
                <a:solidFill>
                  <a:srgbClr val="FF0066"/>
                </a:solidFill>
                <a:latin typeface="+mj-lt"/>
              </a:rPr>
              <a:t>iii. Cleansing action of soap:</a:t>
            </a:r>
            <a:endParaRPr lang="en-US" dirty="0" smtClean="0">
              <a:solidFill>
                <a:srgbClr val="FF0066"/>
              </a:solidFill>
              <a:latin typeface="+mj-lt"/>
            </a:endParaRPr>
          </a:p>
          <a:p>
            <a:pPr algn="just">
              <a:buNone/>
            </a:pPr>
            <a:r>
              <a:rPr lang="en-US" dirty="0" smtClean="0">
                <a:latin typeface="+mj-lt"/>
              </a:rPr>
              <a:t>		The cleansing action of soaps is complicated. A simple explanation of the action is given below. </a:t>
            </a:r>
          </a:p>
          <a:p>
            <a:pPr algn="just">
              <a:buNone/>
            </a:pPr>
            <a:r>
              <a:rPr lang="en-US" dirty="0" smtClean="0">
                <a:latin typeface="+mj-lt"/>
              </a:rPr>
              <a:t>	A soap molecule always has a non-polar hydrocarbon end that is oil soluble (</a:t>
            </a:r>
            <a:r>
              <a:rPr lang="en-US" dirty="0" err="1" smtClean="0">
                <a:latin typeface="+mj-lt"/>
              </a:rPr>
              <a:t>liophilic</a:t>
            </a:r>
            <a:r>
              <a:rPr lang="en-US" dirty="0" smtClean="0">
                <a:latin typeface="+mj-lt"/>
              </a:rPr>
              <a:t>) but insoluble in water (hydrophobic). The soap molecule also has a polar end that is water soluble (hydrophilic). Thus in the case of soap sodium stearate, we have </a:t>
            </a:r>
          </a:p>
          <a:p>
            <a:pPr algn="just"/>
            <a:r>
              <a:rPr lang="en-US" dirty="0" smtClean="0">
                <a:latin typeface="+mj-lt"/>
              </a:rPr>
              <a:t>C</a:t>
            </a:r>
            <a:r>
              <a:rPr lang="en-US" baseline="-25000" dirty="0" smtClean="0">
                <a:latin typeface="+mj-lt"/>
              </a:rPr>
              <a:t>17</a:t>
            </a:r>
            <a:r>
              <a:rPr lang="en-US" dirty="0" smtClean="0">
                <a:latin typeface="+mj-lt"/>
              </a:rPr>
              <a:t>H</a:t>
            </a:r>
            <a:r>
              <a:rPr lang="en-US" baseline="-25000" dirty="0" smtClean="0">
                <a:latin typeface="+mj-lt"/>
              </a:rPr>
              <a:t>35</a:t>
            </a:r>
            <a:r>
              <a:rPr lang="en-US" dirty="0" smtClean="0">
                <a:latin typeface="+mj-lt"/>
              </a:rPr>
              <a:t>			COO</a:t>
            </a:r>
            <a:r>
              <a:rPr lang="en-US" baseline="30000" dirty="0" smtClean="0">
                <a:latin typeface="+mj-lt"/>
              </a:rPr>
              <a:t>-</a:t>
            </a:r>
            <a:r>
              <a:rPr lang="en-US" dirty="0" smtClean="0">
                <a:latin typeface="+mj-lt"/>
              </a:rPr>
              <a:t>Na</a:t>
            </a:r>
            <a:r>
              <a:rPr lang="en-US" baseline="30000" dirty="0" smtClean="0">
                <a:latin typeface="+mj-lt"/>
              </a:rPr>
              <a:t>+</a:t>
            </a:r>
            <a:endParaRPr lang="en-US" dirty="0" smtClean="0">
              <a:latin typeface="+mj-lt"/>
            </a:endParaRPr>
          </a:p>
          <a:p>
            <a:pPr algn="just">
              <a:buNone/>
            </a:pPr>
            <a:r>
              <a:rPr lang="en-US" dirty="0" smtClean="0">
                <a:latin typeface="+mj-lt"/>
              </a:rPr>
              <a:t>   </a:t>
            </a:r>
            <a:r>
              <a:rPr lang="en-US" dirty="0" err="1" smtClean="0">
                <a:latin typeface="+mj-lt"/>
              </a:rPr>
              <a:t>Nonpolar</a:t>
            </a:r>
            <a:r>
              <a:rPr lang="en-US" dirty="0" smtClean="0">
                <a:latin typeface="+mj-lt"/>
              </a:rPr>
              <a:t> end 		Polar end </a:t>
            </a:r>
          </a:p>
          <a:p>
            <a:pPr algn="just">
              <a:buNone/>
            </a:pPr>
            <a:r>
              <a:rPr lang="en-US" dirty="0" smtClean="0">
                <a:latin typeface="+mj-lt"/>
              </a:rPr>
              <a:t>  (Water Insoluble) 		(Water soluble) </a:t>
            </a:r>
          </a:p>
          <a:p>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248400"/>
          </a:xfrm>
        </p:spPr>
        <p:txBody>
          <a:bodyPr/>
          <a:lstStyle/>
          <a:p>
            <a:pPr algn="just">
              <a:buNone/>
            </a:pPr>
            <a:r>
              <a:rPr lang="en-US" dirty="0" smtClean="0"/>
              <a:t>		</a:t>
            </a:r>
            <a:r>
              <a:rPr lang="en-US" dirty="0" smtClean="0">
                <a:latin typeface="+mj-lt"/>
              </a:rPr>
              <a:t>The dirt is held by a thin film of oil or grease on the material to be cleaned. Ordinarily oil droplets when they come in contact with water tend to unite into one body so that there form two layers, one of oil and another of water. But in presence of an aqueous solution of soap, this picture changes. The non-polar ends of soap molecules dissolve in oil droplets and the </a:t>
            </a:r>
            <a:r>
              <a:rPr lang="en-US" dirty="0" err="1" smtClean="0">
                <a:latin typeface="+mj-lt"/>
              </a:rPr>
              <a:t>carboxylate</a:t>
            </a:r>
            <a:r>
              <a:rPr lang="en-US" dirty="0" smtClean="0">
                <a:latin typeface="+mj-lt"/>
              </a:rPr>
              <a:t> ends project into the surrounding water layer. </a:t>
            </a:r>
            <a:endParaRPr lang="en-US" dirty="0" smtClean="0"/>
          </a:p>
          <a:p>
            <a:endParaRPr lang="en-US" dirty="0"/>
          </a:p>
        </p:txBody>
      </p:sp>
      <p:pic>
        <p:nvPicPr>
          <p:cNvPr id="4" name="Picture 3" descr="E:\dad\germany1\20150516_070247.jpg"/>
          <p:cNvPicPr/>
          <p:nvPr/>
        </p:nvPicPr>
        <p:blipFill>
          <a:blip r:embed="rId2" cstate="print"/>
          <a:srcRect/>
          <a:stretch>
            <a:fillRect/>
          </a:stretch>
        </p:blipFill>
        <p:spPr bwMode="auto">
          <a:xfrm>
            <a:off x="2876550" y="3505200"/>
            <a:ext cx="3219450" cy="28956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pPr algn="ctr"/>
            <a:r>
              <a:rPr lang="en-US" dirty="0" smtClean="0"/>
              <a:t>      </a:t>
            </a:r>
            <a:r>
              <a:rPr lang="en-US" sz="4000" b="1" dirty="0" smtClean="0">
                <a:solidFill>
                  <a:srgbClr val="FF00FF"/>
                </a:solidFill>
              </a:rPr>
              <a:t>4.2. Manufacture of Soap:</a:t>
            </a:r>
            <a:endParaRPr lang="en-US" dirty="0">
              <a:solidFill>
                <a:srgbClr val="FF00FF"/>
              </a:solidFill>
            </a:endParaRPr>
          </a:p>
        </p:txBody>
      </p:sp>
      <p:sp>
        <p:nvSpPr>
          <p:cNvPr id="3" name="Content Placeholder 2"/>
          <p:cNvSpPr>
            <a:spLocks noGrp="1"/>
          </p:cNvSpPr>
          <p:nvPr>
            <p:ph idx="1"/>
          </p:nvPr>
        </p:nvSpPr>
        <p:spPr>
          <a:xfrm>
            <a:off x="457200" y="914400"/>
            <a:ext cx="8382000" cy="5486400"/>
          </a:xfrm>
        </p:spPr>
        <p:txBody>
          <a:bodyPr>
            <a:normAutofit fontScale="92500" lnSpcReduction="10000"/>
          </a:bodyPr>
          <a:lstStyle/>
          <a:p>
            <a:pPr>
              <a:buNone/>
            </a:pPr>
            <a:r>
              <a:rPr lang="en-US" b="1" dirty="0" smtClean="0">
                <a:solidFill>
                  <a:srgbClr val="FF0066"/>
                </a:solidFill>
                <a:latin typeface="+mj-lt"/>
              </a:rPr>
              <a:t>i. Cold process</a:t>
            </a:r>
            <a:r>
              <a:rPr lang="en-US" dirty="0" smtClean="0">
                <a:solidFill>
                  <a:srgbClr val="FF0066"/>
                </a:solidFill>
                <a:latin typeface="+mj-lt"/>
              </a:rPr>
              <a:t>: </a:t>
            </a:r>
          </a:p>
          <a:p>
            <a:pPr algn="just">
              <a:buNone/>
            </a:pPr>
            <a:r>
              <a:rPr lang="en-US" dirty="0" smtClean="0"/>
              <a:t>		</a:t>
            </a:r>
            <a:r>
              <a:rPr lang="en-US" dirty="0" smtClean="0">
                <a:latin typeface="+mj-lt"/>
              </a:rPr>
              <a:t>Coconut oil and tallow are most suitable for this process, since they </a:t>
            </a:r>
            <a:r>
              <a:rPr lang="en-US" dirty="0" err="1" smtClean="0">
                <a:latin typeface="+mj-lt"/>
              </a:rPr>
              <a:t>saponify</a:t>
            </a:r>
            <a:r>
              <a:rPr lang="en-US" dirty="0" smtClean="0">
                <a:latin typeface="+mj-lt"/>
              </a:rPr>
              <a:t> readily and can take up an appreciable quantity of fillers. </a:t>
            </a:r>
          </a:p>
          <a:p>
            <a:pPr algn="just">
              <a:buNone/>
            </a:pPr>
            <a:r>
              <a:rPr lang="en-US" dirty="0" smtClean="0">
                <a:latin typeface="+mj-lt"/>
              </a:rPr>
              <a:t>		In this process a cylindrical flat bottomed pan or a </a:t>
            </a:r>
            <a:r>
              <a:rPr lang="en-US" dirty="0" err="1" smtClean="0">
                <a:latin typeface="+mj-lt"/>
              </a:rPr>
              <a:t>crutcher</a:t>
            </a:r>
            <a:r>
              <a:rPr lang="en-US" dirty="0" smtClean="0">
                <a:latin typeface="+mj-lt"/>
              </a:rPr>
              <a:t> is used. The oil or a mixture of oils and fats is taken in this vessel and heated to 40°- 45°C whereby a homogeneous liquid is formed. Now a calculated amount of alkali solution is slowly added to this with continuous stirring. The reaction is exothermic and there is no need of further heating. The mass begins to thicken up. Fillers, </a:t>
            </a:r>
            <a:r>
              <a:rPr lang="en-US" dirty="0" err="1" smtClean="0">
                <a:latin typeface="+mj-lt"/>
              </a:rPr>
              <a:t>colours</a:t>
            </a:r>
            <a:r>
              <a:rPr lang="en-US" dirty="0" smtClean="0">
                <a:latin typeface="+mj-lt"/>
              </a:rPr>
              <a:t> and perfume are added at this stage and stirring continued. The hot thick mass is now poured into cooling frames before it becomes too viscous. This is allowed to remain for 24 hours to complete </a:t>
            </a:r>
            <a:r>
              <a:rPr lang="en-US" dirty="0" err="1" smtClean="0">
                <a:latin typeface="+mj-lt"/>
              </a:rPr>
              <a:t>saponification</a:t>
            </a:r>
            <a:r>
              <a:rPr lang="en-US" dirty="0" smtClean="0">
                <a:latin typeface="+mj-lt"/>
              </a:rPr>
              <a:t> and hardening. This is then cut into slabs, stamped and packed.</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dirty="0" smtClean="0"/>
              <a:t>  </a:t>
            </a:r>
            <a:r>
              <a:rPr lang="en-US" b="1" dirty="0" smtClean="0">
                <a:solidFill>
                  <a:srgbClr val="FF00FF"/>
                </a:solidFill>
              </a:rPr>
              <a:t>ii. </a:t>
            </a:r>
            <a:r>
              <a:rPr lang="en-US" b="1" dirty="0" err="1" smtClean="0">
                <a:solidFill>
                  <a:srgbClr val="FF00FF"/>
                </a:solidFill>
              </a:rPr>
              <a:t>Semiboiled</a:t>
            </a:r>
            <a:r>
              <a:rPr lang="en-US" b="1" dirty="0" smtClean="0">
                <a:solidFill>
                  <a:srgbClr val="FF00FF"/>
                </a:solidFill>
              </a:rPr>
              <a:t> process</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sz="2200" dirty="0" smtClean="0">
                <a:latin typeface="+mj-lt"/>
              </a:rPr>
              <a:t>Good quality laundry soaps and toilet soaps are manufactured by this or the next process known as full boiled process.</a:t>
            </a:r>
          </a:p>
          <a:p>
            <a:pPr algn="just"/>
            <a:r>
              <a:rPr lang="en-US" sz="2200" dirty="0" smtClean="0">
                <a:latin typeface="+mj-lt"/>
              </a:rPr>
              <a:t>The principle here is the same as the cold process, the only change being the temperatures. </a:t>
            </a:r>
            <a:r>
              <a:rPr lang="en-US" sz="2200" dirty="0" err="1" smtClean="0">
                <a:latin typeface="+mj-lt"/>
              </a:rPr>
              <a:t>Saponification</a:t>
            </a:r>
            <a:r>
              <a:rPr lang="en-US" sz="2200" dirty="0" smtClean="0">
                <a:latin typeface="+mj-lt"/>
              </a:rPr>
              <a:t> is carried out in a big sized pan which is set into a furnace. The temperature of the pan is kept at 80°C. The fatty matter is placed in the pan and the alkali solution (calculated amount) is gradually added to it. The heat keeps the mass boiling and good mixing takes place if necessary stirring by hand rod is done. On the complete addition of the alkali, the mass is allowed to boil slowly for two hours. Fillers, colour and perfume are added towards the end of the boiling. The hot mass is now poured into frames and allowed to cool. This is then cut into bars, stamped and packed. </a:t>
            </a:r>
          </a:p>
          <a:p>
            <a:pPr algn="just"/>
            <a:r>
              <a:rPr lang="en-US" sz="2200" dirty="0" smtClean="0">
                <a:latin typeface="+mj-lt"/>
              </a:rPr>
              <a:t>Here also </a:t>
            </a:r>
            <a:r>
              <a:rPr lang="en-US" sz="2200" dirty="0" err="1" smtClean="0">
                <a:latin typeface="+mj-lt"/>
              </a:rPr>
              <a:t>glycerine</a:t>
            </a:r>
            <a:r>
              <a:rPr lang="en-US" sz="2200" dirty="0" smtClean="0">
                <a:latin typeface="+mj-lt"/>
              </a:rPr>
              <a:t> is lost as it remains in the soap. </a:t>
            </a:r>
          </a:p>
          <a:p>
            <a:endParaRPr lang="en-US" dirty="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r>
              <a:rPr lang="en-US" dirty="0" smtClean="0"/>
              <a:t>       </a:t>
            </a:r>
            <a:r>
              <a:rPr lang="en-US" sz="4400" b="1" dirty="0" smtClean="0">
                <a:solidFill>
                  <a:srgbClr val="FF00FF"/>
                </a:solidFill>
              </a:rPr>
              <a:t>iii. Full boiled or hot process:</a:t>
            </a:r>
            <a:r>
              <a:rPr lang="en-US" sz="4400" dirty="0" smtClean="0">
                <a:solidFill>
                  <a:srgbClr val="FF00FF"/>
                </a:solidFill>
              </a:rPr>
              <a:t> </a:t>
            </a:r>
            <a:br>
              <a:rPr lang="en-US" sz="4400" dirty="0" smtClean="0">
                <a:solidFill>
                  <a:srgbClr val="FF00FF"/>
                </a:solidFill>
              </a:rPr>
            </a:br>
            <a:r>
              <a:rPr lang="en-US" dirty="0" smtClean="0">
                <a:solidFill>
                  <a:srgbClr val="FF0066"/>
                </a:solidFill>
              </a:rPr>
              <a:t> </a:t>
            </a:r>
            <a:endParaRPr lang="en-US" dirty="0">
              <a:solidFill>
                <a:srgbClr val="FF0066"/>
              </a:solidFill>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pPr algn="just">
              <a:buNone/>
            </a:pPr>
            <a:r>
              <a:rPr lang="en-US" sz="2200" b="1" dirty="0" smtClean="0">
                <a:solidFill>
                  <a:srgbClr val="FF00FF"/>
                </a:solidFill>
                <a:latin typeface="+mj-lt"/>
              </a:rPr>
              <a:t>(a) Boiling or </a:t>
            </a:r>
            <a:r>
              <a:rPr lang="en-US" sz="2200" b="1" dirty="0" err="1" smtClean="0">
                <a:solidFill>
                  <a:srgbClr val="FF00FF"/>
                </a:solidFill>
                <a:latin typeface="+mj-lt"/>
              </a:rPr>
              <a:t>Saponification</a:t>
            </a:r>
            <a:r>
              <a:rPr lang="en-US" sz="2200" dirty="0" smtClean="0">
                <a:latin typeface="+mj-lt"/>
              </a:rPr>
              <a:t>: This operation is carried out in a giant iron pan known as kettle (Fig. 4.1). The oil or fat taken is heated in this kettle by steam. A calculated amount of alkali solution is added in thin stream to the mass kept boiling by steam. The steam also keeps the mass in good state of agitation all the time. Alkali is maintained in a slight excess. The fat gets </a:t>
            </a:r>
            <a:r>
              <a:rPr lang="en-US" sz="2200" dirty="0" err="1" smtClean="0">
                <a:latin typeface="+mj-lt"/>
              </a:rPr>
              <a:t>saponified</a:t>
            </a:r>
            <a:r>
              <a:rPr lang="en-US" sz="2200" dirty="0" smtClean="0">
                <a:latin typeface="+mj-lt"/>
              </a:rPr>
              <a:t> to the extent of 80% at this stage and a frothy mixture of soap and </a:t>
            </a:r>
            <a:r>
              <a:rPr lang="en-US" sz="2200" dirty="0" err="1" smtClean="0">
                <a:latin typeface="+mj-lt"/>
              </a:rPr>
              <a:t>glycerine</a:t>
            </a:r>
            <a:r>
              <a:rPr lang="en-US" sz="2200" dirty="0" smtClean="0">
                <a:latin typeface="+mj-lt"/>
              </a:rPr>
              <a:t> is obtained. </a:t>
            </a:r>
          </a:p>
          <a:p>
            <a:pPr algn="just">
              <a:buNone/>
            </a:pPr>
            <a:r>
              <a:rPr lang="en-US" sz="2200" b="1" dirty="0" smtClean="0">
                <a:solidFill>
                  <a:srgbClr val="FF00FF"/>
                </a:solidFill>
                <a:latin typeface="+mj-lt"/>
              </a:rPr>
              <a:t>(b) Salting out or graining</a:t>
            </a:r>
            <a:r>
              <a:rPr lang="en-US" sz="2200" dirty="0" smtClean="0">
                <a:solidFill>
                  <a:srgbClr val="FF00FF"/>
                </a:solidFill>
                <a:latin typeface="+mj-lt"/>
              </a:rPr>
              <a:t>: </a:t>
            </a:r>
            <a:r>
              <a:rPr lang="en-US" sz="2200" dirty="0" smtClean="0">
                <a:latin typeface="+mj-lt"/>
              </a:rPr>
              <a:t>Common salt or brine is added now to precipitate soap and heating continued for some more time. Soap being insoluble in brine solution is thrown out and floats to the surface as granular mass. Hence this process of salting out is also known as graining. The lower aqueous layer containing glycerol, common salt and unused alkali (</a:t>
            </a:r>
            <a:r>
              <a:rPr lang="en-US" sz="2200" dirty="0" err="1" smtClean="0">
                <a:latin typeface="+mj-lt"/>
              </a:rPr>
              <a:t>spentlye</a:t>
            </a:r>
            <a:r>
              <a:rPr lang="en-US" sz="2200" dirty="0" smtClean="0">
                <a:latin typeface="+mj-lt"/>
              </a:rPr>
              <a:t>) is drawn from below. This is worked out to recover glycerol. </a:t>
            </a:r>
          </a:p>
          <a:p>
            <a:endParaRPr lang="en-US"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62912"/>
          </a:xfrm>
        </p:spPr>
        <p:txBody>
          <a:bodyPr>
            <a:normAutofit fontScale="90000"/>
          </a:bodyPr>
          <a:lstStyle/>
          <a:p>
            <a:pPr algn="ctr"/>
            <a:r>
              <a:rPr lang="en-US" sz="4400" dirty="0" smtClean="0">
                <a:solidFill>
                  <a:srgbClr val="FF00FF"/>
                </a:solidFill>
              </a:rPr>
              <a:t>   Fig. 4.3: Manufacture of soap </a:t>
            </a:r>
            <a:br>
              <a:rPr lang="en-US" sz="4400" dirty="0" smtClean="0">
                <a:solidFill>
                  <a:srgbClr val="FF00FF"/>
                </a:solidFill>
              </a:rPr>
            </a:br>
            <a:r>
              <a:rPr lang="en-US" sz="4400" dirty="0" smtClean="0">
                <a:solidFill>
                  <a:srgbClr val="FF00FF"/>
                </a:solidFill>
              </a:rPr>
              <a:t>(Hot process)</a:t>
            </a:r>
            <a:r>
              <a:rPr lang="en-US" dirty="0" smtClean="0"/>
              <a:t/>
            </a:r>
            <a:br>
              <a:rPr lang="en-US" dirty="0" smtClean="0"/>
            </a:br>
            <a:endParaRPr lang="en-US" dirty="0"/>
          </a:p>
        </p:txBody>
      </p:sp>
      <p:pic>
        <p:nvPicPr>
          <p:cNvPr id="4" name="Content Placeholder 3" descr="E:\dad\germany1\20150516_070159.jpg"/>
          <p:cNvPicPr>
            <a:picLocks noGrp="1"/>
          </p:cNvPicPr>
          <p:nvPr>
            <p:ph idx="1"/>
          </p:nvPr>
        </p:nvPicPr>
        <p:blipFill>
          <a:blip r:embed="rId2" cstate="print"/>
          <a:srcRect/>
          <a:stretch>
            <a:fillRect/>
          </a:stretch>
        </p:blipFill>
        <p:spPr bwMode="auto">
          <a:xfrm>
            <a:off x="457200" y="2057400"/>
            <a:ext cx="8153400" cy="41148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38912"/>
          </a:xfrm>
        </p:spPr>
        <p:txBody>
          <a:bodyPr>
            <a:normAutofit fontScale="90000"/>
          </a:bodyPr>
          <a:lstStyle/>
          <a:p>
            <a:pPr algn="ctr"/>
            <a:r>
              <a:rPr lang="en-US" dirty="0" smtClean="0"/>
              <a:t>  </a:t>
            </a:r>
            <a:r>
              <a:rPr lang="en-US" b="1" dirty="0" smtClean="0">
                <a:solidFill>
                  <a:srgbClr val="FF00FF"/>
                </a:solidFill>
              </a:rPr>
              <a:t>(c) Finishing</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pPr algn="just">
              <a:buNone/>
            </a:pPr>
            <a:r>
              <a:rPr lang="en-US" dirty="0" smtClean="0"/>
              <a:t>		</a:t>
            </a:r>
            <a:r>
              <a:rPr lang="en-US" sz="2800" dirty="0" smtClean="0">
                <a:latin typeface="+mj-lt"/>
              </a:rPr>
              <a:t>The upper layer of pure soap is then transferred to a mixing machine known as </a:t>
            </a:r>
            <a:r>
              <a:rPr lang="en-US" sz="2800" dirty="0" err="1" smtClean="0">
                <a:latin typeface="+mj-lt"/>
              </a:rPr>
              <a:t>crutcher</a:t>
            </a:r>
            <a:r>
              <a:rPr lang="en-US" sz="2800" dirty="0" smtClean="0">
                <a:latin typeface="+mj-lt"/>
              </a:rPr>
              <a:t> [which is provided with steam jacket]. Here it is shredded into small chips and the liquid mass mixed with fillers, </a:t>
            </a:r>
            <a:r>
              <a:rPr lang="en-US" sz="2800" dirty="0" err="1" smtClean="0">
                <a:latin typeface="+mj-lt"/>
              </a:rPr>
              <a:t>colouring</a:t>
            </a:r>
            <a:r>
              <a:rPr lang="en-US" sz="2800" dirty="0" smtClean="0">
                <a:latin typeface="+mj-lt"/>
              </a:rPr>
              <a:t> matters, perfumes etc</a:t>
            </a:r>
          </a:p>
          <a:p>
            <a:pPr algn="just">
              <a:buNone/>
            </a:pPr>
            <a:r>
              <a:rPr lang="en-US" sz="2800" b="1" dirty="0" smtClean="0">
                <a:solidFill>
                  <a:srgbClr val="FF0066"/>
                </a:solidFill>
                <a:latin typeface="+mj-lt"/>
              </a:rPr>
              <a:t>4) Modern continuous hydrolysis and soap formation process:</a:t>
            </a:r>
            <a:r>
              <a:rPr lang="en-US" sz="2800" dirty="0" smtClean="0">
                <a:solidFill>
                  <a:srgbClr val="FF0066"/>
                </a:solidFill>
                <a:latin typeface="+mj-lt"/>
              </a:rPr>
              <a:t> </a:t>
            </a:r>
          </a:p>
          <a:p>
            <a:pPr algn="just">
              <a:buNone/>
            </a:pPr>
            <a:r>
              <a:rPr lang="en-US" sz="2800" dirty="0" smtClean="0">
                <a:latin typeface="+mj-lt"/>
              </a:rPr>
              <a:t>		In this process (</a:t>
            </a:r>
            <a:r>
              <a:rPr lang="en-US" sz="2800" dirty="0" err="1" smtClean="0">
                <a:latin typeface="+mj-lt"/>
              </a:rPr>
              <a:t>Ittner's</a:t>
            </a:r>
            <a:r>
              <a:rPr lang="en-US" sz="2800" dirty="0" smtClean="0">
                <a:latin typeface="+mj-lt"/>
              </a:rPr>
              <a:t> process) the fat and a fat splitting catalyst like </a:t>
            </a:r>
            <a:r>
              <a:rPr lang="en-US" sz="2800" dirty="0" err="1" smtClean="0">
                <a:latin typeface="+mj-lt"/>
              </a:rPr>
              <a:t>ZnO</a:t>
            </a:r>
            <a:r>
              <a:rPr lang="en-US" sz="2800" dirty="0" smtClean="0">
                <a:latin typeface="+mj-lt"/>
              </a:rPr>
              <a:t> are introduced at the bottom of the hydrolysis tower where high pressure water at 230° - 250°C is passed counter currently to the fats, the hydrolysis is rapid and complete. </a:t>
            </a:r>
            <a:r>
              <a:rPr lang="en-US" sz="2800" dirty="0" err="1" smtClean="0">
                <a:latin typeface="+mj-lt"/>
              </a:rPr>
              <a:t>Glycerine</a:t>
            </a:r>
            <a:r>
              <a:rPr lang="en-US" sz="2800" dirty="0" smtClean="0">
                <a:latin typeface="+mj-lt"/>
              </a:rPr>
              <a:t> in the form of aqueous solution (15-20%) is removed from the bottom of the tower </a:t>
            </a:r>
            <a:endParaRPr lang="en-US" sz="2800" dirty="0">
              <a:latin typeface="+mj-lt"/>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pPr algn="ctr"/>
            <a:r>
              <a:rPr lang="en-US" dirty="0" smtClean="0"/>
              <a:t/>
            </a:r>
            <a:br>
              <a:rPr lang="en-US" dirty="0" smtClean="0"/>
            </a:br>
            <a:r>
              <a:rPr lang="en-US" dirty="0" smtClean="0"/>
              <a:t> </a:t>
            </a:r>
            <a:br>
              <a:rPr lang="en-US" dirty="0" smtClean="0"/>
            </a:br>
            <a:r>
              <a:rPr lang="en-US" dirty="0" smtClean="0"/>
              <a:t>   </a:t>
            </a:r>
            <a:r>
              <a:rPr lang="en-US" sz="4000" dirty="0" smtClean="0">
                <a:solidFill>
                  <a:srgbClr val="FF00FF"/>
                </a:solidFill>
              </a:rPr>
              <a:t>4.</a:t>
            </a:r>
            <a:r>
              <a:rPr lang="en-US" sz="4000" b="1" dirty="0" smtClean="0">
                <a:solidFill>
                  <a:srgbClr val="FF00FF"/>
                </a:solidFill>
              </a:rPr>
              <a:t>Soaps and Detergents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dirty="0" smtClean="0">
                <a:latin typeface="+mj-lt"/>
              </a:rPr>
              <a:t>4.1 Introduction</a:t>
            </a:r>
            <a:r>
              <a:rPr lang="en-US" b="1" dirty="0" smtClean="0">
                <a:latin typeface="+mj-lt"/>
              </a:rPr>
              <a:t>		</a:t>
            </a:r>
            <a:endParaRPr lang="en-US" dirty="0" smtClean="0">
              <a:latin typeface="+mj-lt"/>
            </a:endParaRPr>
          </a:p>
          <a:p>
            <a:r>
              <a:rPr lang="en-US" dirty="0" smtClean="0">
                <a:latin typeface="+mj-lt"/>
              </a:rPr>
              <a:t>4.2 Soaps</a:t>
            </a:r>
          </a:p>
          <a:p>
            <a:pPr>
              <a:buNone/>
            </a:pPr>
            <a:r>
              <a:rPr lang="en-US" dirty="0" smtClean="0">
                <a:latin typeface="+mj-lt"/>
              </a:rPr>
              <a:t>		</a:t>
            </a:r>
            <a:r>
              <a:rPr lang="en-US" dirty="0" err="1" smtClean="0">
                <a:latin typeface="+mj-lt"/>
              </a:rPr>
              <a:t>i</a:t>
            </a:r>
            <a:r>
              <a:rPr lang="en-US" dirty="0" smtClean="0">
                <a:latin typeface="+mj-lt"/>
              </a:rPr>
              <a:t>. Raw materials,</a:t>
            </a:r>
          </a:p>
          <a:p>
            <a:pPr>
              <a:buNone/>
            </a:pPr>
            <a:r>
              <a:rPr lang="en-US" dirty="0" smtClean="0">
                <a:latin typeface="+mj-lt"/>
              </a:rPr>
              <a:t>		ii. Types of soaps </a:t>
            </a:r>
          </a:p>
          <a:p>
            <a:pPr>
              <a:buNone/>
            </a:pPr>
            <a:r>
              <a:rPr lang="en-US" dirty="0" smtClean="0">
                <a:latin typeface="+mj-lt"/>
              </a:rPr>
              <a:t>		iii. Cleaning action of soap </a:t>
            </a:r>
          </a:p>
          <a:p>
            <a:r>
              <a:rPr lang="en-US" dirty="0" smtClean="0">
                <a:latin typeface="+mj-lt"/>
              </a:rPr>
              <a:t>4.3 Manufacture of soap</a:t>
            </a:r>
          </a:p>
          <a:p>
            <a:pPr>
              <a:buNone/>
            </a:pPr>
            <a:r>
              <a:rPr lang="en-US" dirty="0" smtClean="0">
                <a:latin typeface="+mj-lt"/>
              </a:rPr>
              <a:t> 		</a:t>
            </a:r>
            <a:r>
              <a:rPr lang="en-US" dirty="0" err="1" smtClean="0">
                <a:latin typeface="+mj-lt"/>
              </a:rPr>
              <a:t>i</a:t>
            </a:r>
            <a:r>
              <a:rPr lang="en-US" dirty="0" smtClean="0">
                <a:latin typeface="+mj-lt"/>
              </a:rPr>
              <a:t>. Cold Process</a:t>
            </a:r>
          </a:p>
          <a:p>
            <a:pPr>
              <a:buNone/>
            </a:pPr>
            <a:r>
              <a:rPr lang="en-US" dirty="0" smtClean="0">
                <a:latin typeface="+mj-lt"/>
              </a:rPr>
              <a:t>		ii. Semi-boiled Process</a:t>
            </a:r>
          </a:p>
          <a:p>
            <a:pPr>
              <a:buNone/>
            </a:pPr>
            <a:r>
              <a:rPr lang="en-US" dirty="0" smtClean="0">
                <a:latin typeface="+mj-lt"/>
              </a:rPr>
              <a:t>		iii. Boiled or Hot Process</a:t>
            </a:r>
          </a:p>
          <a:p>
            <a:r>
              <a:rPr lang="en-US" dirty="0" smtClean="0">
                <a:latin typeface="+mj-lt"/>
              </a:rPr>
              <a:t>4.3 Detergents</a:t>
            </a:r>
          </a:p>
          <a:p>
            <a:pPr marL="571500" indent="-571500">
              <a:buNone/>
            </a:pPr>
            <a:r>
              <a:rPr lang="en-US" dirty="0" smtClean="0">
                <a:latin typeface="+mj-lt"/>
              </a:rPr>
              <a:t>		</a:t>
            </a:r>
            <a:r>
              <a:rPr lang="en-US" dirty="0" err="1" smtClean="0">
                <a:latin typeface="+mj-lt"/>
              </a:rPr>
              <a:t>i</a:t>
            </a:r>
            <a:r>
              <a:rPr lang="en-US" dirty="0" smtClean="0">
                <a:latin typeface="+mj-lt"/>
              </a:rPr>
              <a:t>. Raw Materials</a:t>
            </a:r>
          </a:p>
          <a:p>
            <a:pPr marL="571500" indent="-571500">
              <a:buNone/>
            </a:pPr>
            <a:r>
              <a:rPr lang="en-US" dirty="0" smtClean="0">
                <a:latin typeface="+mj-lt"/>
              </a:rPr>
              <a:t>		ii. Types of Detergents: Anionic, cationic and amphoteric </a:t>
            </a:r>
          </a:p>
          <a:p>
            <a:r>
              <a:rPr lang="en-US" dirty="0" smtClean="0">
                <a:latin typeface="+mj-lt"/>
              </a:rPr>
              <a:t>4.4 Comparisons between soaps and detergents.</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     </a:t>
            </a:r>
            <a:r>
              <a:rPr lang="en-US" b="1" dirty="0" smtClean="0">
                <a:solidFill>
                  <a:srgbClr val="FF00FF"/>
                </a:solidFill>
              </a:rPr>
              <a:t>4.3 Detergents (</a:t>
            </a:r>
            <a:r>
              <a:rPr lang="en-US" b="1" dirty="0" err="1" smtClean="0">
                <a:solidFill>
                  <a:srgbClr val="FF00FF"/>
                </a:solidFill>
              </a:rPr>
              <a:t>syndets</a:t>
            </a:r>
            <a:r>
              <a:rPr lang="en-US" b="1" dirty="0" smtClean="0">
                <a:solidFill>
                  <a:srgbClr val="FF00FF"/>
                </a:solidFill>
              </a:rPr>
              <a:t>):</a:t>
            </a:r>
            <a:r>
              <a:rPr lang="en-US" dirty="0" smtClean="0">
                <a:solidFill>
                  <a:srgbClr val="FF0066"/>
                </a:solidFill>
              </a:rPr>
              <a:t/>
            </a:r>
            <a:br>
              <a:rPr lang="en-US" dirty="0" smtClean="0">
                <a:solidFill>
                  <a:srgbClr val="FF0066"/>
                </a:solidFill>
              </a:rPr>
            </a:br>
            <a:endParaRPr lang="en-US" dirty="0">
              <a:solidFill>
                <a:srgbClr val="FF0066"/>
              </a:solidFill>
            </a:endParaRPr>
          </a:p>
        </p:txBody>
      </p:sp>
      <p:sp>
        <p:nvSpPr>
          <p:cNvPr id="3" name="Content Placeholder 2"/>
          <p:cNvSpPr>
            <a:spLocks noGrp="1"/>
          </p:cNvSpPr>
          <p:nvPr>
            <p:ph idx="1"/>
          </p:nvPr>
        </p:nvSpPr>
        <p:spPr>
          <a:xfrm>
            <a:off x="457200" y="1828800"/>
            <a:ext cx="8229600" cy="5105400"/>
          </a:xfrm>
        </p:spPr>
        <p:txBody>
          <a:bodyPr>
            <a:normAutofit/>
          </a:bodyPr>
          <a:lstStyle/>
          <a:p>
            <a:pPr algn="just"/>
            <a:r>
              <a:rPr lang="en-US" sz="2800" i="1" dirty="0" smtClean="0">
                <a:latin typeface="+mj-lt"/>
              </a:rPr>
              <a:t>A detergent is regarded as a chemical formulation which essentially consists of surface active agents or surfactants and subsidiary constituents such as fillers, boosters, builders, etc</a:t>
            </a:r>
          </a:p>
          <a:p>
            <a:pPr algn="just"/>
            <a:r>
              <a:rPr lang="en-US" sz="2800" dirty="0" smtClean="0">
                <a:solidFill>
                  <a:srgbClr val="FF0066"/>
                </a:solidFill>
                <a:latin typeface="+mj-lt"/>
              </a:rPr>
              <a:t>Detergents must contain alkaline "builders" to bind the dissolved metal ions and support emulsification. </a:t>
            </a:r>
            <a:r>
              <a:rPr lang="en-US" sz="2800" dirty="0" smtClean="0">
                <a:latin typeface="+mj-lt"/>
              </a:rPr>
              <a:t>Sodium pyrophosphate or polyphosphate is preferred because of low cost and high cleansing effectiveness</a:t>
            </a:r>
            <a:endParaRPr lang="en-US" sz="2800" dirty="0">
              <a:latin typeface="+mj-lt"/>
            </a:endParaRP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solidFill>
                  <a:srgbClr val="FF00FF"/>
                </a:solidFill>
              </a:rPr>
              <a:t>  </a:t>
            </a:r>
            <a:r>
              <a:rPr lang="en-US" b="1" dirty="0" smtClean="0">
                <a:solidFill>
                  <a:srgbClr val="FF00FF"/>
                </a:solidFill>
              </a:rPr>
              <a:t>i. Raw Materials:</a:t>
            </a:r>
            <a:endParaRPr lang="en-US" dirty="0">
              <a:solidFill>
                <a:srgbClr val="FF00FF"/>
              </a:solidFill>
            </a:endParaRPr>
          </a:p>
        </p:txBody>
      </p:sp>
      <p:sp>
        <p:nvSpPr>
          <p:cNvPr id="3" name="Content Placeholder 2"/>
          <p:cNvSpPr>
            <a:spLocks noGrp="1"/>
          </p:cNvSpPr>
          <p:nvPr>
            <p:ph idx="1"/>
          </p:nvPr>
        </p:nvSpPr>
        <p:spPr>
          <a:xfrm>
            <a:off x="457200" y="1524000"/>
            <a:ext cx="8382000" cy="5029200"/>
          </a:xfrm>
        </p:spPr>
        <p:txBody>
          <a:bodyPr>
            <a:normAutofit/>
          </a:bodyPr>
          <a:lstStyle/>
          <a:p>
            <a:pPr algn="just"/>
            <a:r>
              <a:rPr lang="en-US" dirty="0" smtClean="0">
                <a:latin typeface="+mj-lt"/>
              </a:rPr>
              <a:t>The raw materials required for manufacture of detergent are mainly</a:t>
            </a:r>
          </a:p>
          <a:p>
            <a:pPr algn="just"/>
            <a:r>
              <a:rPr lang="en-US" dirty="0" smtClean="0">
                <a:latin typeface="+mj-lt"/>
              </a:rPr>
              <a:t> </a:t>
            </a:r>
            <a:r>
              <a:rPr lang="en-US" dirty="0" smtClean="0">
                <a:solidFill>
                  <a:srgbClr val="FF0000"/>
                </a:solidFill>
                <a:latin typeface="+mj-lt"/>
              </a:rPr>
              <a:t>linear alkyl benzene sulphonate (LAS) and fatty alcohol sulphate. The α-olefins high carbon content C</a:t>
            </a:r>
            <a:r>
              <a:rPr lang="en-US" baseline="-25000" dirty="0" smtClean="0">
                <a:solidFill>
                  <a:srgbClr val="FF0000"/>
                </a:solidFill>
                <a:latin typeface="+mj-lt"/>
              </a:rPr>
              <a:t>10</a:t>
            </a:r>
            <a:r>
              <a:rPr lang="en-US" dirty="0" smtClean="0">
                <a:solidFill>
                  <a:srgbClr val="FF0000"/>
                </a:solidFill>
                <a:latin typeface="+mj-lt"/>
              </a:rPr>
              <a:t>-C</a:t>
            </a:r>
            <a:r>
              <a:rPr lang="en-US" baseline="-25000" dirty="0" smtClean="0">
                <a:solidFill>
                  <a:srgbClr val="FF0000"/>
                </a:solidFill>
                <a:latin typeface="+mj-lt"/>
              </a:rPr>
              <a:t>18</a:t>
            </a:r>
            <a:r>
              <a:rPr lang="en-US" dirty="0" smtClean="0">
                <a:solidFill>
                  <a:srgbClr val="FF0000"/>
                </a:solidFill>
                <a:latin typeface="+mj-lt"/>
              </a:rPr>
              <a:t> are required to get </a:t>
            </a:r>
            <a:r>
              <a:rPr lang="en-US" dirty="0" err="1" smtClean="0">
                <a:solidFill>
                  <a:srgbClr val="FF0000"/>
                </a:solidFill>
                <a:latin typeface="+mj-lt"/>
              </a:rPr>
              <a:t>monoalkyl</a:t>
            </a:r>
            <a:r>
              <a:rPr lang="en-US" dirty="0" smtClean="0">
                <a:solidFill>
                  <a:srgbClr val="FF0000"/>
                </a:solidFill>
                <a:latin typeface="+mj-lt"/>
              </a:rPr>
              <a:t> and hydrogen </a:t>
            </a:r>
            <a:r>
              <a:rPr lang="en-US" dirty="0" err="1" smtClean="0">
                <a:solidFill>
                  <a:srgbClr val="FF0000"/>
                </a:solidFill>
                <a:latin typeface="+mj-lt"/>
              </a:rPr>
              <a:t>sulphate</a:t>
            </a:r>
            <a:r>
              <a:rPr lang="en-US" dirty="0" smtClean="0">
                <a:solidFill>
                  <a:srgbClr val="FF0000"/>
                </a:solidFill>
                <a:latin typeface="+mj-lt"/>
              </a:rPr>
              <a:t>. Higher fatty acids are also used as raw materials for the manufacture of amide </a:t>
            </a:r>
            <a:r>
              <a:rPr lang="en-US" dirty="0" err="1" smtClean="0">
                <a:solidFill>
                  <a:srgbClr val="FF0000"/>
                </a:solidFill>
                <a:latin typeface="+mj-lt"/>
              </a:rPr>
              <a:t>sulphate</a:t>
            </a:r>
            <a:r>
              <a:rPr lang="en-US" dirty="0" smtClean="0">
                <a:solidFill>
                  <a:srgbClr val="FF0000"/>
                </a:solidFill>
                <a:latin typeface="+mj-lt"/>
              </a:rPr>
              <a:t> detergents. </a:t>
            </a:r>
            <a:r>
              <a:rPr lang="en-US" dirty="0" smtClean="0">
                <a:latin typeface="+mj-lt"/>
              </a:rPr>
              <a:t>Most of inorganic materials such as </a:t>
            </a:r>
            <a:r>
              <a:rPr lang="en-US" dirty="0" err="1" smtClean="0">
                <a:latin typeface="+mj-lt"/>
              </a:rPr>
              <a:t>oleum</a:t>
            </a:r>
            <a:r>
              <a:rPr lang="en-US" dirty="0" smtClean="0">
                <a:latin typeface="+mj-lt"/>
              </a:rPr>
              <a:t>, caustic soda, and various sodium phosphates and a large number of additives are used as a raw material for detergents.</a:t>
            </a:r>
          </a:p>
          <a:p>
            <a:endParaRPr lang="en-US" dirty="0"/>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77112"/>
          </a:xfrm>
        </p:spPr>
        <p:txBody>
          <a:bodyPr>
            <a:normAutofit fontScale="90000"/>
          </a:bodyPr>
          <a:lstStyle/>
          <a:p>
            <a:pPr algn="ctr"/>
            <a:r>
              <a:rPr lang="en-US" sz="4400" b="1" dirty="0" smtClean="0">
                <a:solidFill>
                  <a:srgbClr val="FF00FF"/>
                </a:solidFill>
              </a:rPr>
              <a:t>ii. Types of Detergents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10000"/>
          </a:bodyPr>
          <a:lstStyle/>
          <a:p>
            <a:pPr algn="just">
              <a:buNone/>
            </a:pPr>
            <a:r>
              <a:rPr lang="en-US" dirty="0" smtClean="0">
                <a:latin typeface="+mj-lt"/>
              </a:rPr>
              <a:t>		Depending on the solubility of detergent in water or non-polar solvents, they are divide into two types namely, </a:t>
            </a:r>
            <a:r>
              <a:rPr lang="en-US" i="1" dirty="0" smtClean="0">
                <a:latin typeface="+mj-lt"/>
              </a:rPr>
              <a:t>ionic and non-ionic</a:t>
            </a:r>
            <a:r>
              <a:rPr lang="en-US" dirty="0" smtClean="0">
                <a:latin typeface="+mj-lt"/>
              </a:rPr>
              <a:t>. The ionic detergents are further sub-divided on the basis of active portion of detergents as anionic, cationic and a </a:t>
            </a:r>
            <a:r>
              <a:rPr lang="en-US" dirty="0" err="1" smtClean="0">
                <a:latin typeface="+mj-lt"/>
              </a:rPr>
              <a:t>amphoteric</a:t>
            </a:r>
            <a:r>
              <a:rPr lang="en-US" dirty="0" smtClean="0">
                <a:latin typeface="+mj-lt"/>
              </a:rPr>
              <a:t> (neutral) detergent.</a:t>
            </a:r>
          </a:p>
          <a:p>
            <a:pPr algn="just">
              <a:buNone/>
            </a:pPr>
            <a:r>
              <a:rPr lang="en-US" b="1" dirty="0" smtClean="0">
                <a:solidFill>
                  <a:srgbClr val="FF0066"/>
                </a:solidFill>
                <a:latin typeface="+mj-lt"/>
              </a:rPr>
              <a:t>	(1). Ionic (surface-active agents):</a:t>
            </a:r>
            <a:r>
              <a:rPr lang="en-US" dirty="0" smtClean="0">
                <a:solidFill>
                  <a:srgbClr val="FF0066"/>
                </a:solidFill>
                <a:latin typeface="+mj-lt"/>
              </a:rPr>
              <a:t> </a:t>
            </a:r>
            <a:r>
              <a:rPr lang="en-US" dirty="0" smtClean="0">
                <a:latin typeface="+mj-lt"/>
              </a:rPr>
              <a:t>These are sub-divided into three classes, namely:</a:t>
            </a:r>
          </a:p>
          <a:p>
            <a:pPr algn="just">
              <a:buNone/>
            </a:pPr>
            <a:r>
              <a:rPr lang="en-US" b="1" dirty="0" smtClean="0">
                <a:solidFill>
                  <a:srgbClr val="FF00FF"/>
                </a:solidFill>
                <a:latin typeface="+mj-lt"/>
              </a:rPr>
              <a:t>	(a) Anionic</a:t>
            </a:r>
            <a:r>
              <a:rPr lang="en-US" dirty="0" smtClean="0">
                <a:solidFill>
                  <a:srgbClr val="FF00FF"/>
                </a:solidFill>
                <a:latin typeface="+mj-lt"/>
              </a:rPr>
              <a:t>: </a:t>
            </a:r>
            <a:r>
              <a:rPr lang="en-US" dirty="0" smtClean="0">
                <a:latin typeface="+mj-lt"/>
              </a:rPr>
              <a:t>The anionic surfactants comprise those substances in which the surface-active properties are resident in the anion. They may be exemplified by soap, which in solution yields a simple </a:t>
            </a:r>
            <a:r>
              <a:rPr lang="en-US" dirty="0" err="1" smtClean="0">
                <a:latin typeface="+mj-lt"/>
              </a:rPr>
              <a:t>cation</a:t>
            </a:r>
            <a:r>
              <a:rPr lang="en-US" dirty="0" smtClean="0">
                <a:latin typeface="+mj-lt"/>
              </a:rPr>
              <a:t> e. g., Na</a:t>
            </a:r>
            <a:r>
              <a:rPr lang="en-US" baseline="30000" dirty="0" smtClean="0">
                <a:latin typeface="+mj-lt"/>
              </a:rPr>
              <a:t>+</a:t>
            </a:r>
            <a:r>
              <a:rPr lang="en-US" dirty="0" smtClean="0">
                <a:latin typeface="+mj-lt"/>
              </a:rPr>
              <a:t>, and a surface-active </a:t>
            </a:r>
            <a:r>
              <a:rPr lang="en-US" dirty="0" err="1" smtClean="0">
                <a:latin typeface="+mj-lt"/>
              </a:rPr>
              <a:t>carboxylate</a:t>
            </a:r>
            <a:r>
              <a:rPr lang="en-US" dirty="0" smtClean="0">
                <a:latin typeface="+mj-lt"/>
              </a:rPr>
              <a:t> anion (RC00</a:t>
            </a:r>
            <a:r>
              <a:rPr lang="en-US" baseline="30000" dirty="0" smtClean="0">
                <a:latin typeface="+mj-lt"/>
              </a:rPr>
              <a:t>-</a:t>
            </a:r>
            <a:r>
              <a:rPr lang="en-US" dirty="0" smtClean="0">
                <a:latin typeface="+mj-lt"/>
              </a:rPr>
              <a:t>). In addition to such </a:t>
            </a:r>
            <a:r>
              <a:rPr lang="en-US" dirty="0" err="1" smtClean="0">
                <a:latin typeface="+mj-lt"/>
              </a:rPr>
              <a:t>carboxylates</a:t>
            </a:r>
            <a:r>
              <a:rPr lang="en-US" dirty="0" smtClean="0">
                <a:latin typeface="+mj-lt"/>
              </a:rPr>
              <a:t>, the class includes many different types of </a:t>
            </a:r>
            <a:r>
              <a:rPr lang="en-US" dirty="0" err="1" smtClean="0">
                <a:latin typeface="+mj-lt"/>
              </a:rPr>
              <a:t>sulphonates</a:t>
            </a:r>
            <a:r>
              <a:rPr lang="en-US" dirty="0" smtClean="0">
                <a:latin typeface="+mj-lt"/>
              </a:rPr>
              <a:t> and </a:t>
            </a:r>
            <a:r>
              <a:rPr lang="en-US" dirty="0" err="1" smtClean="0">
                <a:latin typeface="+mj-lt"/>
              </a:rPr>
              <a:t>sulphates</a:t>
            </a:r>
            <a:r>
              <a:rPr lang="en-US" dirty="0" smtClean="0">
                <a:latin typeface="+mj-lt"/>
              </a:rPr>
              <a:t> (</a:t>
            </a:r>
            <a:r>
              <a:rPr lang="en-US" dirty="0" err="1" smtClean="0">
                <a:latin typeface="+mj-lt"/>
              </a:rPr>
              <a:t>sulphuric</a:t>
            </a:r>
            <a:r>
              <a:rPr lang="en-US" dirty="0" smtClean="0">
                <a:latin typeface="+mj-lt"/>
              </a:rPr>
              <a:t> esters) and other types which are of less importance. </a:t>
            </a:r>
          </a:p>
          <a:p>
            <a:pPr algn="just">
              <a:buNone/>
            </a:pPr>
            <a:r>
              <a:rPr lang="en-US" dirty="0" smtClean="0">
                <a:latin typeface="+mj-lt"/>
              </a:rPr>
              <a:t>	Anionic detergents are best for water-absorbing </a:t>
            </a:r>
            <a:r>
              <a:rPr lang="en-US" dirty="0" err="1" smtClean="0">
                <a:latin typeface="+mj-lt"/>
              </a:rPr>
              <a:t>fibres</a:t>
            </a:r>
            <a:r>
              <a:rPr lang="en-US" dirty="0" smtClean="0">
                <a:latin typeface="+mj-lt"/>
              </a:rPr>
              <a:t> such as cotton, wool and silk. </a:t>
            </a:r>
          </a:p>
          <a:p>
            <a:pPr>
              <a:buNone/>
            </a:pPr>
            <a:r>
              <a:rPr lang="en-US" dirty="0" smtClean="0"/>
              <a:t> </a:t>
            </a:r>
          </a:p>
          <a:p>
            <a:endParaRPr lang="en-US" dirty="0"/>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8977"/>
            <a:ext cx="8229600" cy="5731823"/>
          </a:xfrm>
        </p:spPr>
        <p:txBody>
          <a:bodyPr>
            <a:normAutofit/>
          </a:bodyPr>
          <a:lstStyle/>
          <a:p>
            <a:endParaRPr lang="en-US" b="1" dirty="0" smtClean="0">
              <a:solidFill>
                <a:srgbClr val="FF00FF"/>
              </a:solidFill>
            </a:endParaRPr>
          </a:p>
          <a:p>
            <a:pPr algn="just"/>
            <a:r>
              <a:rPr lang="en-US" b="1" dirty="0" smtClean="0">
                <a:solidFill>
                  <a:srgbClr val="FF00FF"/>
                </a:solidFill>
                <a:latin typeface="+mj-lt"/>
              </a:rPr>
              <a:t>(b) Cationic</a:t>
            </a:r>
            <a:r>
              <a:rPr lang="en-US" dirty="0" smtClean="0">
                <a:solidFill>
                  <a:srgbClr val="FF00FF"/>
                </a:solidFill>
                <a:latin typeface="+mj-lt"/>
              </a:rPr>
              <a:t>: </a:t>
            </a:r>
            <a:r>
              <a:rPr lang="en-US" dirty="0" smtClean="0">
                <a:latin typeface="+mj-lt"/>
              </a:rPr>
              <a:t>The cationic surfactants are those in which the surface-active properties are resident in the </a:t>
            </a:r>
            <a:r>
              <a:rPr lang="en-US" dirty="0" err="1" smtClean="0">
                <a:latin typeface="+mj-lt"/>
              </a:rPr>
              <a:t>cation</a:t>
            </a:r>
            <a:r>
              <a:rPr lang="en-US" dirty="0" smtClean="0">
                <a:latin typeface="+mj-lt"/>
              </a:rPr>
              <a:t>. They include amine salts, quaternary ammonium compounds, and various other nitrogenous and non-nitrogenous bases. In general, they are less important as detergents, than as wetting agents and germicides. Some compounds of this type are used as "softeners" for textiles and paper. They are more expensive. </a:t>
            </a:r>
          </a:p>
          <a:p>
            <a:pPr algn="just"/>
            <a:r>
              <a:rPr lang="en-US" b="1" dirty="0" smtClean="0">
                <a:solidFill>
                  <a:srgbClr val="FF00FF"/>
                </a:solidFill>
                <a:latin typeface="+mj-lt"/>
              </a:rPr>
              <a:t>(c) </a:t>
            </a:r>
            <a:r>
              <a:rPr lang="en-US" b="1" dirty="0" err="1" smtClean="0">
                <a:solidFill>
                  <a:srgbClr val="FF00FF"/>
                </a:solidFill>
                <a:latin typeface="+mj-lt"/>
              </a:rPr>
              <a:t>Amphoteric</a:t>
            </a:r>
            <a:r>
              <a:rPr lang="en-US" dirty="0" smtClean="0">
                <a:solidFill>
                  <a:srgbClr val="FF00FF"/>
                </a:solidFill>
                <a:latin typeface="+mj-lt"/>
              </a:rPr>
              <a:t>: </a:t>
            </a:r>
            <a:r>
              <a:rPr lang="en-US" dirty="0" smtClean="0">
                <a:latin typeface="+mj-lt"/>
              </a:rPr>
              <a:t>The surfactants within this group contain both basic and acidic functions in their structure and can behave as anionic or cationic according to whether the solution is in the basic or acidic pH range. </a:t>
            </a:r>
          </a:p>
          <a:p>
            <a:endParaRPr lang="en-US" dirty="0"/>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pPr algn="ctr"/>
            <a:r>
              <a:rPr lang="en-US" b="1" dirty="0" smtClean="0">
                <a:solidFill>
                  <a:srgbClr val="FF00FF"/>
                </a:solidFill>
              </a:rPr>
              <a:t>( A )Anionic Surfactants: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algn="just">
              <a:buNone/>
            </a:pPr>
            <a:r>
              <a:rPr lang="en-US" dirty="0" smtClean="0">
                <a:solidFill>
                  <a:srgbClr val="FF0000"/>
                </a:solidFill>
                <a:latin typeface="+mj-lt"/>
              </a:rPr>
              <a:t>These are mainly divided into two main groups:</a:t>
            </a:r>
          </a:p>
          <a:p>
            <a:pPr algn="just">
              <a:buNone/>
            </a:pPr>
            <a:r>
              <a:rPr lang="en-US" i="1" dirty="0" smtClean="0">
                <a:solidFill>
                  <a:schemeClr val="accent1"/>
                </a:solidFill>
                <a:latin typeface="+mj-lt"/>
              </a:rPr>
              <a:t>	1. </a:t>
            </a:r>
            <a:r>
              <a:rPr lang="en-US" i="1" dirty="0" err="1" smtClean="0">
                <a:solidFill>
                  <a:schemeClr val="accent1"/>
                </a:solidFill>
                <a:latin typeface="+mj-lt"/>
              </a:rPr>
              <a:t>Sulphates</a:t>
            </a:r>
            <a:r>
              <a:rPr lang="en-US" i="1" dirty="0" smtClean="0">
                <a:solidFill>
                  <a:schemeClr val="accent1"/>
                </a:solidFill>
                <a:latin typeface="+mj-lt"/>
              </a:rPr>
              <a:t>, and 2.Sulphonates</a:t>
            </a:r>
            <a:r>
              <a:rPr lang="en-US" i="1" dirty="0" smtClean="0">
                <a:latin typeface="+mj-lt"/>
              </a:rPr>
              <a:t>. </a:t>
            </a:r>
          </a:p>
          <a:p>
            <a:pPr algn="just">
              <a:buNone/>
            </a:pPr>
            <a:r>
              <a:rPr lang="en-US" i="1" dirty="0" smtClean="0">
                <a:latin typeface="+mj-lt"/>
              </a:rPr>
              <a:t>	</a:t>
            </a:r>
            <a:r>
              <a:rPr lang="en-US" dirty="0" smtClean="0">
                <a:latin typeface="+mj-lt"/>
              </a:rPr>
              <a:t>We shall discuss these one by one. </a:t>
            </a:r>
          </a:p>
          <a:p>
            <a:pPr algn="just">
              <a:buNone/>
            </a:pPr>
            <a:r>
              <a:rPr lang="en-US" b="1" dirty="0" smtClean="0">
                <a:solidFill>
                  <a:srgbClr val="FF0066"/>
                </a:solidFill>
                <a:latin typeface="+mj-lt"/>
              </a:rPr>
              <a:t>1. </a:t>
            </a:r>
            <a:r>
              <a:rPr lang="en-US" b="1" dirty="0" err="1" smtClean="0">
                <a:solidFill>
                  <a:srgbClr val="FF0066"/>
                </a:solidFill>
                <a:latin typeface="+mj-lt"/>
              </a:rPr>
              <a:t>Sulphates</a:t>
            </a:r>
            <a:r>
              <a:rPr lang="en-US" dirty="0" smtClean="0">
                <a:solidFill>
                  <a:srgbClr val="FF0066"/>
                </a:solidFill>
                <a:latin typeface="+mj-lt"/>
              </a:rPr>
              <a:t>: </a:t>
            </a:r>
            <a:r>
              <a:rPr lang="en-US" dirty="0" smtClean="0">
                <a:latin typeface="+mj-lt"/>
              </a:rPr>
              <a:t>These are of the following types: </a:t>
            </a:r>
          </a:p>
          <a:p>
            <a:pPr algn="just">
              <a:buNone/>
            </a:pPr>
            <a:r>
              <a:rPr lang="en-US" b="1" dirty="0" smtClean="0">
                <a:solidFill>
                  <a:srgbClr val="008000"/>
                </a:solidFill>
                <a:latin typeface="+mj-lt"/>
              </a:rPr>
              <a:t>(a) Aliphatic </a:t>
            </a:r>
            <a:r>
              <a:rPr lang="en-US" b="1" dirty="0" err="1" smtClean="0">
                <a:solidFill>
                  <a:srgbClr val="008000"/>
                </a:solidFill>
                <a:latin typeface="+mj-lt"/>
              </a:rPr>
              <a:t>sulphates</a:t>
            </a:r>
            <a:r>
              <a:rPr lang="en-US" dirty="0" smtClean="0">
                <a:solidFill>
                  <a:srgbClr val="008000"/>
                </a:solidFill>
                <a:latin typeface="+mj-lt"/>
              </a:rPr>
              <a:t>: </a:t>
            </a:r>
            <a:r>
              <a:rPr lang="en-US" dirty="0" smtClean="0">
                <a:latin typeface="+mj-lt"/>
              </a:rPr>
              <a:t>A typical example of these is </a:t>
            </a:r>
            <a:r>
              <a:rPr lang="en-US" dirty="0" err="1" smtClean="0">
                <a:latin typeface="+mj-lt"/>
              </a:rPr>
              <a:t>sulphated</a:t>
            </a:r>
            <a:r>
              <a:rPr lang="en-US" dirty="0" smtClean="0">
                <a:latin typeface="+mj-lt"/>
              </a:rPr>
              <a:t> </a:t>
            </a:r>
            <a:r>
              <a:rPr lang="en-US" dirty="0" err="1" smtClean="0">
                <a:latin typeface="+mj-lt"/>
              </a:rPr>
              <a:t>casteroil</a:t>
            </a:r>
            <a:r>
              <a:rPr lang="en-US" dirty="0" smtClean="0">
                <a:latin typeface="+mj-lt"/>
              </a:rPr>
              <a:t> which is also known as Turkey red oil. It is manufactured by adding </a:t>
            </a:r>
            <a:r>
              <a:rPr lang="en-US" dirty="0" err="1" smtClean="0">
                <a:latin typeface="+mj-lt"/>
              </a:rPr>
              <a:t>sulphuric</a:t>
            </a:r>
            <a:r>
              <a:rPr lang="en-US" dirty="0" smtClean="0">
                <a:latin typeface="+mj-lt"/>
              </a:rPr>
              <a:t> acid to castor oil slowly with continuous stirring and maintaining the temperature at 25-30°C. The main chemical reaction in this </a:t>
            </a:r>
            <a:r>
              <a:rPr lang="en-US" dirty="0" err="1" smtClean="0">
                <a:latin typeface="+mj-lt"/>
              </a:rPr>
              <a:t>sulphonation</a:t>
            </a:r>
            <a:r>
              <a:rPr lang="en-US" dirty="0" smtClean="0">
                <a:latin typeface="+mj-lt"/>
              </a:rPr>
              <a:t> process involves the </a:t>
            </a:r>
            <a:r>
              <a:rPr lang="en-US" dirty="0" err="1" smtClean="0">
                <a:latin typeface="+mj-lt"/>
              </a:rPr>
              <a:t>sulphonation</a:t>
            </a:r>
            <a:r>
              <a:rPr lang="en-US" dirty="0" smtClean="0">
                <a:latin typeface="+mj-lt"/>
              </a:rPr>
              <a:t> of </a:t>
            </a:r>
            <a:r>
              <a:rPr lang="en-US" dirty="0" err="1" smtClean="0">
                <a:latin typeface="+mj-lt"/>
              </a:rPr>
              <a:t>ricinoleic</a:t>
            </a:r>
            <a:r>
              <a:rPr lang="en-US" dirty="0" smtClean="0">
                <a:latin typeface="+mj-lt"/>
              </a:rPr>
              <a:t> acid which is a </a:t>
            </a:r>
            <a:r>
              <a:rPr lang="en-US" dirty="0" err="1" smtClean="0">
                <a:latin typeface="+mj-lt"/>
              </a:rPr>
              <a:t>hydroxy</a:t>
            </a:r>
            <a:r>
              <a:rPr lang="en-US" dirty="0" smtClean="0">
                <a:latin typeface="+mj-lt"/>
              </a:rPr>
              <a:t> acid present in castor oil.</a:t>
            </a:r>
          </a:p>
          <a:p>
            <a:endParaRPr lang="en-US" dirty="0"/>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172200"/>
          </a:xfrm>
        </p:spPr>
        <p:txBody>
          <a:bodyPr>
            <a:normAutofit lnSpcReduction="10000"/>
          </a:bodyPr>
          <a:lstStyle/>
          <a:p>
            <a:pPr algn="just">
              <a:buNone/>
            </a:pPr>
            <a:r>
              <a:rPr lang="en-US" b="1" dirty="0" smtClean="0">
                <a:solidFill>
                  <a:srgbClr val="008000"/>
                </a:solidFill>
                <a:latin typeface="+mj-lt"/>
              </a:rPr>
              <a:t>(b) Sodium alkyl </a:t>
            </a:r>
            <a:r>
              <a:rPr lang="en-US" b="1" dirty="0" err="1" smtClean="0">
                <a:solidFill>
                  <a:srgbClr val="008000"/>
                </a:solidFill>
                <a:latin typeface="+mj-lt"/>
              </a:rPr>
              <a:t>sulphates</a:t>
            </a:r>
            <a:r>
              <a:rPr lang="en-US" dirty="0" smtClean="0">
                <a:solidFill>
                  <a:srgbClr val="008000"/>
                </a:solidFill>
                <a:latin typeface="+mj-lt"/>
              </a:rPr>
              <a:t>: </a:t>
            </a:r>
            <a:r>
              <a:rPr lang="en-US" dirty="0" smtClean="0">
                <a:latin typeface="+mj-lt"/>
              </a:rPr>
              <a:t>These are the half esters of an acid and manufactured from higher alcohols which in turn are produced from fats (viz. coconut oil, palm-kernel oil and tallow) and from sperm oil.</a:t>
            </a:r>
          </a:p>
          <a:p>
            <a:pPr algn="just">
              <a:buNone/>
            </a:pPr>
            <a:r>
              <a:rPr lang="en-US" b="1" dirty="0" smtClean="0">
                <a:solidFill>
                  <a:srgbClr val="008000"/>
                </a:solidFill>
                <a:latin typeface="+mj-lt"/>
              </a:rPr>
              <a:t>(c) Amide </a:t>
            </a:r>
            <a:r>
              <a:rPr lang="en-US" b="1" dirty="0" err="1" smtClean="0">
                <a:solidFill>
                  <a:srgbClr val="008000"/>
                </a:solidFill>
                <a:latin typeface="+mj-lt"/>
              </a:rPr>
              <a:t>sulphates</a:t>
            </a:r>
            <a:r>
              <a:rPr lang="en-US" dirty="0" smtClean="0">
                <a:solidFill>
                  <a:srgbClr val="008000"/>
                </a:solidFill>
                <a:latin typeface="+mj-lt"/>
              </a:rPr>
              <a:t>: </a:t>
            </a:r>
            <a:r>
              <a:rPr lang="en-US" dirty="0" smtClean="0">
                <a:latin typeface="+mj-lt"/>
              </a:rPr>
              <a:t>They are manufactured by condensing a fatty acid with an </a:t>
            </a:r>
            <a:r>
              <a:rPr lang="en-US" dirty="0" err="1" smtClean="0">
                <a:latin typeface="+mj-lt"/>
              </a:rPr>
              <a:t>alkylolamine</a:t>
            </a:r>
            <a:r>
              <a:rPr lang="en-US" dirty="0" smtClean="0">
                <a:latin typeface="+mj-lt"/>
              </a:rPr>
              <a:t>, followed by successively </a:t>
            </a:r>
            <a:r>
              <a:rPr lang="en-US" dirty="0" err="1" smtClean="0">
                <a:latin typeface="+mj-lt"/>
              </a:rPr>
              <a:t>sulphonation</a:t>
            </a:r>
            <a:r>
              <a:rPr lang="en-US" dirty="0" smtClean="0">
                <a:latin typeface="+mj-lt"/>
              </a:rPr>
              <a:t> and </a:t>
            </a:r>
            <a:r>
              <a:rPr lang="en-US" dirty="0" err="1" smtClean="0">
                <a:latin typeface="+mj-lt"/>
              </a:rPr>
              <a:t>neutralisation</a:t>
            </a:r>
            <a:r>
              <a:rPr lang="en-US" dirty="0" smtClean="0">
                <a:latin typeface="+mj-lt"/>
              </a:rPr>
              <a:t> of the product. As amide </a:t>
            </a:r>
            <a:r>
              <a:rPr lang="en-US" dirty="0" err="1" smtClean="0">
                <a:latin typeface="+mj-lt"/>
              </a:rPr>
              <a:t>sulphates</a:t>
            </a:r>
            <a:r>
              <a:rPr lang="en-US" dirty="0" smtClean="0">
                <a:latin typeface="+mj-lt"/>
              </a:rPr>
              <a:t> possess good foaming characteristics, they are good </a:t>
            </a:r>
            <a:r>
              <a:rPr lang="en-US" i="1" dirty="0" smtClean="0">
                <a:latin typeface="+mj-lt"/>
              </a:rPr>
              <a:t>detergents</a:t>
            </a:r>
          </a:p>
          <a:p>
            <a:pPr algn="just">
              <a:buNone/>
            </a:pPr>
            <a:r>
              <a:rPr lang="en-US" b="1" dirty="0" smtClean="0">
                <a:solidFill>
                  <a:srgbClr val="008000"/>
                </a:solidFill>
                <a:latin typeface="+mj-lt"/>
              </a:rPr>
              <a:t>(d) Sodium secondary alkyl </a:t>
            </a:r>
            <a:r>
              <a:rPr lang="en-US" b="1" dirty="0" err="1" smtClean="0">
                <a:solidFill>
                  <a:srgbClr val="008000"/>
                </a:solidFill>
                <a:latin typeface="+mj-lt"/>
              </a:rPr>
              <a:t>sulphates</a:t>
            </a:r>
            <a:r>
              <a:rPr lang="en-US" b="1" dirty="0" smtClean="0">
                <a:solidFill>
                  <a:srgbClr val="008000"/>
                </a:solidFill>
                <a:latin typeface="+mj-lt"/>
              </a:rPr>
              <a:t> (</a:t>
            </a:r>
            <a:r>
              <a:rPr lang="en-US" b="1" dirty="0" err="1" smtClean="0">
                <a:solidFill>
                  <a:srgbClr val="008000"/>
                </a:solidFill>
                <a:latin typeface="+mj-lt"/>
              </a:rPr>
              <a:t>Teepol</a:t>
            </a:r>
            <a:r>
              <a:rPr lang="en-US" b="1" dirty="0" smtClean="0">
                <a:solidFill>
                  <a:srgbClr val="008000"/>
                </a:solidFill>
                <a:latin typeface="+mj-lt"/>
              </a:rPr>
              <a:t>)</a:t>
            </a:r>
            <a:r>
              <a:rPr lang="en-US" dirty="0" smtClean="0">
                <a:solidFill>
                  <a:srgbClr val="008000"/>
                </a:solidFill>
                <a:latin typeface="+mj-lt"/>
              </a:rPr>
              <a:t>: </a:t>
            </a:r>
            <a:r>
              <a:rPr lang="en-US" dirty="0" smtClean="0">
                <a:latin typeface="+mj-lt"/>
              </a:rPr>
              <a:t>On a large scale, a typical </a:t>
            </a:r>
            <a:r>
              <a:rPr lang="en-US" dirty="0" err="1" smtClean="0">
                <a:latin typeface="+mj-lt"/>
              </a:rPr>
              <a:t>teepol</a:t>
            </a:r>
            <a:r>
              <a:rPr lang="en-US" dirty="0" smtClean="0">
                <a:latin typeface="+mj-lt"/>
              </a:rPr>
              <a:t> is prepared by treating α-olefins having a high carbon content of C</a:t>
            </a:r>
            <a:r>
              <a:rPr lang="en-US" baseline="-25000" dirty="0" smtClean="0">
                <a:latin typeface="+mj-lt"/>
              </a:rPr>
              <a:t>10</a:t>
            </a:r>
            <a:r>
              <a:rPr lang="en-US" dirty="0" smtClean="0">
                <a:latin typeface="+mj-lt"/>
              </a:rPr>
              <a:t> - C</a:t>
            </a:r>
            <a:r>
              <a:rPr lang="en-US" baseline="-25000" dirty="0" smtClean="0">
                <a:latin typeface="+mj-lt"/>
              </a:rPr>
              <a:t>18</a:t>
            </a:r>
            <a:r>
              <a:rPr lang="en-US" dirty="0" smtClean="0">
                <a:latin typeface="+mj-lt"/>
              </a:rPr>
              <a:t> with concentrated </a:t>
            </a:r>
            <a:r>
              <a:rPr lang="en-US" dirty="0" err="1" smtClean="0">
                <a:latin typeface="+mj-lt"/>
              </a:rPr>
              <a:t>sulphuric</a:t>
            </a:r>
            <a:r>
              <a:rPr lang="en-US" dirty="0" smtClean="0">
                <a:latin typeface="+mj-lt"/>
              </a:rPr>
              <a:t> acid at low temperature, with efficient agitation for a short duration. The olefins required for are obtained by the thermal cracking of slack wax. </a:t>
            </a:r>
          </a:p>
          <a:p>
            <a:endParaRPr lang="en-US" dirty="0"/>
          </a:p>
        </p:txBody>
      </p:sp>
    </p:spTree>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pPr algn="ctr"/>
            <a:r>
              <a:rPr lang="en-US" sz="4000" b="1" dirty="0" smtClean="0">
                <a:solidFill>
                  <a:srgbClr val="FF00FF"/>
                </a:solidFill>
              </a:rPr>
              <a:t>2. </a:t>
            </a:r>
            <a:r>
              <a:rPr lang="en-US" sz="4000" b="1" dirty="0" err="1" smtClean="0">
                <a:solidFill>
                  <a:srgbClr val="FF00FF"/>
                </a:solidFill>
              </a:rPr>
              <a:t>Sulphonates</a:t>
            </a:r>
            <a:r>
              <a:rPr lang="en-US" sz="4000" dirty="0" smtClean="0"/>
              <a:t> </a:t>
            </a:r>
            <a:br>
              <a:rPr lang="en-US" sz="4000" dirty="0" smtClean="0"/>
            </a:br>
            <a:endParaRPr lang="en-US" sz="4000" dirty="0"/>
          </a:p>
        </p:txBody>
      </p:sp>
      <p:sp>
        <p:nvSpPr>
          <p:cNvPr id="3" name="Content Placeholder 2"/>
          <p:cNvSpPr>
            <a:spLocks noGrp="1"/>
          </p:cNvSpPr>
          <p:nvPr>
            <p:ph idx="1"/>
          </p:nvPr>
        </p:nvSpPr>
        <p:spPr>
          <a:xfrm>
            <a:off x="457200" y="1295400"/>
            <a:ext cx="8229600" cy="5257800"/>
          </a:xfrm>
        </p:spPr>
        <p:txBody>
          <a:bodyPr>
            <a:normAutofit/>
          </a:bodyPr>
          <a:lstStyle/>
          <a:p>
            <a:pPr algn="just">
              <a:buNone/>
            </a:pPr>
            <a:r>
              <a:rPr lang="en-US" dirty="0" smtClean="0">
                <a:solidFill>
                  <a:srgbClr val="FF00FF"/>
                </a:solidFill>
                <a:latin typeface="+mj-lt"/>
              </a:rPr>
              <a:t>These are of the following types: </a:t>
            </a:r>
          </a:p>
          <a:p>
            <a:pPr algn="just">
              <a:buNone/>
            </a:pPr>
            <a:r>
              <a:rPr lang="en-US" b="1" dirty="0" smtClean="0">
                <a:solidFill>
                  <a:srgbClr val="7030A0"/>
                </a:solidFill>
                <a:latin typeface="+mj-lt"/>
              </a:rPr>
              <a:t>(a) Sodium alkyl sulphonates:</a:t>
            </a:r>
            <a:r>
              <a:rPr lang="en-US" dirty="0" smtClean="0">
                <a:solidFill>
                  <a:srgbClr val="7030A0"/>
                </a:solidFill>
                <a:latin typeface="+mj-lt"/>
              </a:rPr>
              <a:t> </a:t>
            </a:r>
          </a:p>
          <a:p>
            <a:pPr algn="just">
              <a:buNone/>
            </a:pPr>
            <a:r>
              <a:rPr lang="en-US" dirty="0" smtClean="0">
                <a:latin typeface="+mj-lt"/>
              </a:rPr>
              <a:t>When the sulphochlorination of a C</a:t>
            </a:r>
            <a:r>
              <a:rPr lang="en-US" baseline="-25000" dirty="0" smtClean="0">
                <a:latin typeface="+mj-lt"/>
              </a:rPr>
              <a:t>14</a:t>
            </a:r>
            <a:r>
              <a:rPr lang="en-US" dirty="0" smtClean="0">
                <a:latin typeface="+mj-lt"/>
              </a:rPr>
              <a:t> - C</a:t>
            </a:r>
            <a:r>
              <a:rPr lang="en-US" baseline="-25000" dirty="0" smtClean="0">
                <a:latin typeface="+mj-lt"/>
              </a:rPr>
              <a:t>16</a:t>
            </a:r>
            <a:r>
              <a:rPr lang="en-US" dirty="0" smtClean="0">
                <a:latin typeface="+mj-lt"/>
              </a:rPr>
              <a:t> paraffinic fraction of petroleum is carried out, sulphony1 chlorides are obtained. These on heating with sodium hydroxide solution yield sodium alkyl </a:t>
            </a:r>
            <a:r>
              <a:rPr lang="en-US" dirty="0" err="1" smtClean="0">
                <a:latin typeface="+mj-lt"/>
              </a:rPr>
              <a:t>sulphonates</a:t>
            </a:r>
            <a:r>
              <a:rPr lang="en-US" dirty="0" smtClean="0">
                <a:latin typeface="+mj-lt"/>
              </a:rPr>
              <a:t>. </a:t>
            </a:r>
          </a:p>
          <a:p>
            <a:pPr algn="just">
              <a:buNone/>
            </a:pPr>
            <a:r>
              <a:rPr lang="en-US" b="1" dirty="0" smtClean="0">
                <a:solidFill>
                  <a:srgbClr val="7030A0"/>
                </a:solidFill>
                <a:latin typeface="+mj-lt"/>
              </a:rPr>
              <a:t>b) Amide sulphonates</a:t>
            </a:r>
            <a:r>
              <a:rPr lang="en-US" dirty="0" smtClean="0">
                <a:solidFill>
                  <a:srgbClr val="7030A0"/>
                </a:solidFill>
                <a:latin typeface="+mj-lt"/>
              </a:rPr>
              <a:t>:</a:t>
            </a:r>
          </a:p>
          <a:p>
            <a:pPr algn="just">
              <a:buNone/>
            </a:pPr>
            <a:r>
              <a:rPr lang="en-US" dirty="0" smtClean="0">
                <a:latin typeface="+mj-lt"/>
              </a:rPr>
              <a:t>An important member of these is Igepon T. It is prepared from ethylene oxide and </a:t>
            </a:r>
            <a:r>
              <a:rPr lang="en-US" dirty="0" err="1" smtClean="0">
                <a:latin typeface="+mj-lt"/>
              </a:rPr>
              <a:t>oleyl</a:t>
            </a:r>
            <a:r>
              <a:rPr lang="en-US" dirty="0" smtClean="0">
                <a:latin typeface="+mj-lt"/>
              </a:rPr>
              <a:t> </a:t>
            </a:r>
            <a:r>
              <a:rPr lang="en-US" dirty="0" err="1" smtClean="0">
                <a:latin typeface="+mj-lt"/>
              </a:rPr>
              <a:t>chlorideIn</a:t>
            </a:r>
            <a:r>
              <a:rPr lang="en-US" dirty="0" smtClean="0">
                <a:latin typeface="+mj-lt"/>
              </a:rPr>
              <a:t> the textile industry, </a:t>
            </a:r>
            <a:r>
              <a:rPr lang="en-US" dirty="0" err="1" smtClean="0">
                <a:latin typeface="+mj-lt"/>
              </a:rPr>
              <a:t>Igepon</a:t>
            </a:r>
            <a:r>
              <a:rPr lang="en-US" dirty="0" smtClean="0">
                <a:latin typeface="+mj-lt"/>
              </a:rPr>
              <a:t> T is used for the scouring of wool, dying assistant, wetting agent, etc. </a:t>
            </a:r>
          </a:p>
          <a:p>
            <a:pPr>
              <a:buNone/>
            </a:pPr>
            <a:r>
              <a:rPr lang="en-US" dirty="0" smtClean="0"/>
              <a:t>	</a:t>
            </a:r>
            <a:endParaRPr lang="en-US" dirty="0"/>
          </a:p>
        </p:txBody>
      </p:sp>
    </p:spTree>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algn="just">
              <a:buNone/>
            </a:pPr>
            <a:r>
              <a:rPr lang="en-US" b="1" dirty="0" smtClean="0">
                <a:solidFill>
                  <a:srgbClr val="7030A0"/>
                </a:solidFill>
                <a:latin typeface="+mj-lt"/>
              </a:rPr>
              <a:t>(c) Sodium </a:t>
            </a:r>
            <a:r>
              <a:rPr lang="en-US" b="1" dirty="0" err="1" smtClean="0">
                <a:solidFill>
                  <a:srgbClr val="7030A0"/>
                </a:solidFill>
                <a:latin typeface="+mj-lt"/>
              </a:rPr>
              <a:t>dioctylsulphosuccinate</a:t>
            </a:r>
            <a:r>
              <a:rPr lang="en-US" dirty="0" smtClean="0">
                <a:solidFill>
                  <a:srgbClr val="7030A0"/>
                </a:solidFill>
                <a:latin typeface="+mj-lt"/>
              </a:rPr>
              <a:t>: </a:t>
            </a:r>
          </a:p>
          <a:p>
            <a:pPr algn="just">
              <a:buNone/>
            </a:pPr>
            <a:r>
              <a:rPr lang="en-US" dirty="0" smtClean="0">
                <a:latin typeface="+mj-lt"/>
              </a:rPr>
              <a:t>It is manufactured by treating </a:t>
            </a:r>
            <a:r>
              <a:rPr lang="en-US" dirty="0" err="1" smtClean="0">
                <a:latin typeface="+mj-lt"/>
              </a:rPr>
              <a:t>maleic</a:t>
            </a:r>
            <a:r>
              <a:rPr lang="en-US" dirty="0" smtClean="0">
                <a:latin typeface="+mj-lt"/>
              </a:rPr>
              <a:t> anhydride with </a:t>
            </a:r>
            <a:r>
              <a:rPr lang="en-US" dirty="0" err="1" smtClean="0">
                <a:latin typeface="+mj-lt"/>
              </a:rPr>
              <a:t>octyl</a:t>
            </a:r>
            <a:r>
              <a:rPr lang="en-US" dirty="0" smtClean="0">
                <a:latin typeface="+mj-lt"/>
              </a:rPr>
              <a:t> alcohol, followed by treating the product with sodium </a:t>
            </a:r>
            <a:r>
              <a:rPr lang="en-US" dirty="0" err="1" smtClean="0">
                <a:latin typeface="+mj-lt"/>
              </a:rPr>
              <a:t>bisulphite</a:t>
            </a:r>
            <a:r>
              <a:rPr lang="en-US" dirty="0" smtClean="0">
                <a:latin typeface="+mj-lt"/>
              </a:rPr>
              <a:t> solution. In textile industry, it is used as a wetting agent.</a:t>
            </a:r>
          </a:p>
          <a:p>
            <a:pPr algn="just">
              <a:buNone/>
            </a:pPr>
            <a:r>
              <a:rPr lang="en-US" b="1" dirty="0" smtClean="0">
                <a:solidFill>
                  <a:srgbClr val="7030A0"/>
                </a:solidFill>
                <a:latin typeface="+mj-lt"/>
              </a:rPr>
              <a:t>(d)Sodium alkyl-aryl </a:t>
            </a:r>
            <a:r>
              <a:rPr lang="en-US" b="1" dirty="0" err="1" smtClean="0">
                <a:solidFill>
                  <a:srgbClr val="7030A0"/>
                </a:solidFill>
                <a:latin typeface="+mj-lt"/>
              </a:rPr>
              <a:t>sulphonates</a:t>
            </a:r>
            <a:r>
              <a:rPr lang="en-US" b="1" dirty="0" smtClean="0">
                <a:solidFill>
                  <a:srgbClr val="7030A0"/>
                </a:solidFill>
                <a:latin typeface="+mj-lt"/>
              </a:rPr>
              <a:t>:</a:t>
            </a:r>
            <a:r>
              <a:rPr lang="en-US" dirty="0" smtClean="0">
                <a:solidFill>
                  <a:srgbClr val="7030A0"/>
                </a:solidFill>
                <a:latin typeface="+mj-lt"/>
              </a:rPr>
              <a:t> </a:t>
            </a:r>
          </a:p>
          <a:p>
            <a:pPr algn="just">
              <a:buNone/>
            </a:pPr>
            <a:r>
              <a:rPr lang="en-US" dirty="0" smtClean="0">
                <a:latin typeface="+mj-lt"/>
              </a:rPr>
              <a:t>These are the outstanding detergents which are most widely produced by treating benzene with propylene tetramer to yield </a:t>
            </a:r>
            <a:r>
              <a:rPr lang="en-US" dirty="0" err="1" smtClean="0">
                <a:latin typeface="+mj-lt"/>
              </a:rPr>
              <a:t>alkylating</a:t>
            </a:r>
            <a:r>
              <a:rPr lang="en-US" dirty="0" smtClean="0">
                <a:latin typeface="+mj-lt"/>
              </a:rPr>
              <a:t> benzene followed by their </a:t>
            </a:r>
            <a:r>
              <a:rPr lang="en-US" dirty="0" err="1" smtClean="0">
                <a:latin typeface="+mj-lt"/>
              </a:rPr>
              <a:t>sulphonation</a:t>
            </a:r>
            <a:r>
              <a:rPr lang="en-US" dirty="0" smtClean="0">
                <a:latin typeface="+mj-lt"/>
              </a:rPr>
              <a:t> and </a:t>
            </a:r>
            <a:r>
              <a:rPr lang="en-US" dirty="0" err="1" smtClean="0">
                <a:latin typeface="+mj-lt"/>
              </a:rPr>
              <a:t>neutralisation</a:t>
            </a:r>
            <a:r>
              <a:rPr lang="en-US" dirty="0" smtClean="0">
                <a:latin typeface="+mj-lt"/>
              </a:rPr>
              <a:t> with sodium hydroxide solution.</a:t>
            </a:r>
          </a:p>
          <a:p>
            <a:pPr algn="just">
              <a:buNone/>
            </a:pPr>
            <a:r>
              <a:rPr lang="en-US" b="1" dirty="0" smtClean="0">
                <a:latin typeface="+mj-lt"/>
              </a:rPr>
              <a:t>(</a:t>
            </a:r>
            <a:r>
              <a:rPr lang="en-US" b="1" dirty="0" smtClean="0">
                <a:solidFill>
                  <a:srgbClr val="7030A0"/>
                </a:solidFill>
                <a:latin typeface="+mj-lt"/>
              </a:rPr>
              <a:t>e)Sodium </a:t>
            </a:r>
            <a:r>
              <a:rPr lang="en-US" b="1" dirty="0" err="1" smtClean="0">
                <a:solidFill>
                  <a:srgbClr val="7030A0"/>
                </a:solidFill>
                <a:latin typeface="+mj-lt"/>
              </a:rPr>
              <a:t>alkylnaphthalene</a:t>
            </a:r>
            <a:r>
              <a:rPr lang="en-US" b="1" dirty="0" smtClean="0">
                <a:solidFill>
                  <a:srgbClr val="7030A0"/>
                </a:solidFill>
                <a:latin typeface="+mj-lt"/>
              </a:rPr>
              <a:t> </a:t>
            </a:r>
            <a:r>
              <a:rPr lang="en-US" b="1" dirty="0" err="1" smtClean="0">
                <a:solidFill>
                  <a:srgbClr val="7030A0"/>
                </a:solidFill>
                <a:latin typeface="+mj-lt"/>
              </a:rPr>
              <a:t>sulphonates</a:t>
            </a:r>
            <a:r>
              <a:rPr lang="en-US" b="1" dirty="0" smtClean="0">
                <a:solidFill>
                  <a:srgbClr val="7030A0"/>
                </a:solidFill>
                <a:latin typeface="+mj-lt"/>
              </a:rPr>
              <a:t>: </a:t>
            </a:r>
            <a:endParaRPr lang="en-US" dirty="0" smtClean="0">
              <a:solidFill>
                <a:srgbClr val="7030A0"/>
              </a:solidFill>
              <a:latin typeface="+mj-lt"/>
            </a:endParaRPr>
          </a:p>
          <a:p>
            <a:pPr algn="just">
              <a:buNone/>
            </a:pPr>
            <a:r>
              <a:rPr lang="en-US" dirty="0" smtClean="0">
                <a:latin typeface="+mj-lt"/>
              </a:rPr>
              <a:t>	Important examples of these are </a:t>
            </a:r>
            <a:r>
              <a:rPr lang="en-US" dirty="0" err="1" smtClean="0">
                <a:latin typeface="+mj-lt"/>
              </a:rPr>
              <a:t>isopropylnaphthalene</a:t>
            </a:r>
            <a:r>
              <a:rPr lang="en-US" dirty="0" smtClean="0">
                <a:latin typeface="+mj-lt"/>
              </a:rPr>
              <a:t> </a:t>
            </a:r>
            <a:r>
              <a:rPr lang="en-US" dirty="0" err="1" smtClean="0">
                <a:latin typeface="+mj-lt"/>
              </a:rPr>
              <a:t>sulphonate</a:t>
            </a:r>
            <a:r>
              <a:rPr lang="en-US" dirty="0" smtClean="0">
                <a:latin typeface="+mj-lt"/>
              </a:rPr>
              <a:t> and </a:t>
            </a:r>
            <a:r>
              <a:rPr lang="en-US" dirty="0" err="1" smtClean="0">
                <a:latin typeface="+mj-lt"/>
              </a:rPr>
              <a:t>di</a:t>
            </a:r>
            <a:r>
              <a:rPr lang="en-US" dirty="0" smtClean="0">
                <a:latin typeface="+mj-lt"/>
              </a:rPr>
              <a:t>-n </a:t>
            </a:r>
            <a:r>
              <a:rPr lang="en-US" dirty="0" err="1" smtClean="0">
                <a:latin typeface="+mj-lt"/>
              </a:rPr>
              <a:t>butylnaphthalene</a:t>
            </a:r>
            <a:r>
              <a:rPr lang="en-US" dirty="0" smtClean="0">
                <a:latin typeface="+mj-lt"/>
              </a:rPr>
              <a:t> </a:t>
            </a:r>
            <a:r>
              <a:rPr lang="en-US" dirty="0" err="1" smtClean="0">
                <a:latin typeface="+mj-lt"/>
              </a:rPr>
              <a:t>sulphonate</a:t>
            </a:r>
            <a:r>
              <a:rPr lang="en-US" dirty="0" smtClean="0">
                <a:latin typeface="+mj-lt"/>
              </a:rPr>
              <a:t>.  </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sz="4400" b="1" dirty="0" smtClean="0">
                <a:solidFill>
                  <a:srgbClr val="FF00FF"/>
                </a:solidFill>
              </a:rPr>
              <a:t>(B)	Cationic Surfactants:</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066800"/>
            <a:ext cx="8229600" cy="5257800"/>
          </a:xfrm>
        </p:spPr>
        <p:txBody>
          <a:bodyPr>
            <a:normAutofit fontScale="92500"/>
          </a:bodyPr>
          <a:lstStyle/>
          <a:p>
            <a:pPr algn="just">
              <a:buNone/>
            </a:pPr>
            <a:r>
              <a:rPr lang="en-US" i="1" dirty="0" smtClean="0">
                <a:latin typeface="+mj-lt"/>
              </a:rPr>
              <a:t>		These are having surface activity from positively charged</a:t>
            </a:r>
            <a:r>
              <a:rPr lang="en-US" dirty="0" smtClean="0">
                <a:latin typeface="+mj-lt"/>
              </a:rPr>
              <a:t> long-chain</a:t>
            </a:r>
            <a:r>
              <a:rPr lang="en-US" i="1" dirty="0" smtClean="0">
                <a:latin typeface="+mj-lt"/>
              </a:rPr>
              <a:t> portion of molecule, therefore, they are known as invert soaps. </a:t>
            </a:r>
            <a:r>
              <a:rPr lang="en-US" dirty="0" smtClean="0">
                <a:latin typeface="+mj-lt"/>
              </a:rPr>
              <a:t>These surfactants may be either </a:t>
            </a:r>
            <a:r>
              <a:rPr lang="en-US" dirty="0" err="1" smtClean="0">
                <a:latin typeface="+mj-lt"/>
              </a:rPr>
              <a:t>nitriles</a:t>
            </a:r>
            <a:r>
              <a:rPr lang="en-US" dirty="0" smtClean="0">
                <a:latin typeface="+mj-lt"/>
              </a:rPr>
              <a:t>, amines, amide-linked amines or quaternary nitrogen bases. </a:t>
            </a:r>
          </a:p>
          <a:p>
            <a:pPr algn="just">
              <a:buNone/>
            </a:pPr>
            <a:r>
              <a:rPr lang="en-US" dirty="0" smtClean="0">
                <a:latin typeface="+mj-lt"/>
              </a:rPr>
              <a:t>		Cationic surfactants may be prepared by reacting alkyl halides with fatty amines or tertiary amines. </a:t>
            </a:r>
          </a:p>
          <a:p>
            <a:pPr algn="just">
              <a:buNone/>
            </a:pPr>
            <a:r>
              <a:rPr lang="en-US" sz="3500" b="1" dirty="0" smtClean="0">
                <a:solidFill>
                  <a:srgbClr val="FF0000"/>
                </a:solidFill>
                <a:latin typeface="+mj-lt"/>
              </a:rPr>
              <a:t> (c) </a:t>
            </a:r>
            <a:r>
              <a:rPr lang="en-US" sz="3500" b="1" dirty="0" err="1" smtClean="0">
                <a:solidFill>
                  <a:srgbClr val="FF0000"/>
                </a:solidFill>
                <a:latin typeface="+mj-lt"/>
              </a:rPr>
              <a:t>Ampholytic</a:t>
            </a:r>
            <a:r>
              <a:rPr lang="en-US" sz="3500" b="1" dirty="0" smtClean="0">
                <a:solidFill>
                  <a:srgbClr val="FF0000"/>
                </a:solidFill>
                <a:latin typeface="+mj-lt"/>
              </a:rPr>
              <a:t> Surfactants:</a:t>
            </a:r>
            <a:endParaRPr lang="en-US" sz="3500" dirty="0" smtClean="0">
              <a:solidFill>
                <a:srgbClr val="FF0000"/>
              </a:solidFill>
              <a:latin typeface="+mj-lt"/>
            </a:endParaRPr>
          </a:p>
          <a:p>
            <a:pPr algn="just">
              <a:buNone/>
            </a:pPr>
            <a:r>
              <a:rPr lang="en-US" dirty="0" smtClean="0">
                <a:latin typeface="+mj-lt"/>
              </a:rPr>
              <a:t>		They are so named because they have both cationic and anionic groups. A typical example of these is the water soluble sodium salt of N-fatty-P-</a:t>
            </a:r>
            <a:r>
              <a:rPr lang="en-US" dirty="0" err="1" smtClean="0">
                <a:latin typeface="+mj-lt"/>
              </a:rPr>
              <a:t>aminopropionic</a:t>
            </a:r>
            <a:r>
              <a:rPr lang="en-US" dirty="0" smtClean="0">
                <a:latin typeface="+mj-lt"/>
              </a:rPr>
              <a:t> acid. It is prepared by the </a:t>
            </a:r>
            <a:r>
              <a:rPr lang="en-US" dirty="0" err="1" smtClean="0">
                <a:latin typeface="+mj-lt"/>
              </a:rPr>
              <a:t>saponification</a:t>
            </a:r>
            <a:r>
              <a:rPr lang="en-US" dirty="0" smtClean="0">
                <a:latin typeface="+mj-lt"/>
              </a:rPr>
              <a:t> of the N-fatty-</a:t>
            </a:r>
            <a:r>
              <a:rPr lang="en-US" dirty="0" smtClean="0">
                <a:latin typeface="+mj-lt"/>
                <a:sym typeface="Symbol"/>
              </a:rPr>
              <a:t></a:t>
            </a:r>
            <a:r>
              <a:rPr lang="en-US" dirty="0" smtClean="0">
                <a:latin typeface="+mj-lt"/>
              </a:rPr>
              <a:t>-</a:t>
            </a:r>
            <a:r>
              <a:rPr lang="en-US" dirty="0" err="1" smtClean="0">
                <a:latin typeface="+mj-lt"/>
              </a:rPr>
              <a:t>aminopropionic</a:t>
            </a:r>
            <a:r>
              <a:rPr lang="en-US" dirty="0" smtClean="0">
                <a:latin typeface="+mj-lt"/>
              </a:rPr>
              <a:t> ester which is, in turn, prepared by reacting a fatty primary amine and methyl </a:t>
            </a:r>
            <a:r>
              <a:rPr lang="en-US" dirty="0" err="1" smtClean="0">
                <a:latin typeface="+mj-lt"/>
              </a:rPr>
              <a:t>acrylate</a:t>
            </a:r>
            <a:r>
              <a:rPr lang="en-US" dirty="0" smtClean="0">
                <a:latin typeface="+mj-lt"/>
              </a:rPr>
              <a:t>. </a:t>
            </a:r>
          </a:p>
          <a:p>
            <a:endParaRPr lang="en-US" dirty="0"/>
          </a:p>
        </p:txBody>
      </p:sp>
    </p:spTree>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lstStyle/>
          <a:p>
            <a:pPr algn="just">
              <a:buNone/>
            </a:pPr>
            <a:r>
              <a:rPr lang="en-US" b="1" dirty="0" smtClean="0">
                <a:solidFill>
                  <a:srgbClr val="FF00FF"/>
                </a:solidFill>
                <a:latin typeface="+mj-lt"/>
              </a:rPr>
              <a:t>2.	Non-ionic (Surface-active agents): </a:t>
            </a:r>
            <a:endParaRPr lang="en-US" dirty="0" smtClean="0">
              <a:solidFill>
                <a:srgbClr val="FF00FF"/>
              </a:solidFill>
              <a:latin typeface="+mj-lt"/>
            </a:endParaRPr>
          </a:p>
          <a:p>
            <a:pPr algn="just">
              <a:buNone/>
            </a:pPr>
            <a:r>
              <a:rPr lang="en-US" dirty="0" smtClean="0">
                <a:latin typeface="+mj-lt"/>
              </a:rPr>
              <a:t>		These contain groupings which are hydrophilic although non-</a:t>
            </a:r>
            <a:r>
              <a:rPr lang="en-US" dirty="0" err="1" smtClean="0">
                <a:latin typeface="+mj-lt"/>
              </a:rPr>
              <a:t>ionogenic</a:t>
            </a:r>
            <a:r>
              <a:rPr lang="en-US" dirty="0" smtClean="0">
                <a:latin typeface="+mj-lt"/>
              </a:rPr>
              <a:t>. The best known examples of this class are made by reacting a hydrophobic </a:t>
            </a:r>
            <a:r>
              <a:rPr lang="en-US" dirty="0" err="1" smtClean="0">
                <a:latin typeface="+mj-lt"/>
              </a:rPr>
              <a:t>hydroxy</a:t>
            </a:r>
            <a:r>
              <a:rPr lang="en-US" dirty="0" smtClean="0">
                <a:latin typeface="+mj-lt"/>
              </a:rPr>
              <a:t> </a:t>
            </a:r>
            <a:r>
              <a:rPr lang="en-US" dirty="0" err="1" smtClean="0">
                <a:latin typeface="+mj-lt"/>
              </a:rPr>
              <a:t>cation</a:t>
            </a:r>
            <a:r>
              <a:rPr lang="en-US" dirty="0" smtClean="0">
                <a:latin typeface="+mj-lt"/>
              </a:rPr>
              <a:t>, e.g., a phenol or alcohol, with ethylene oxide or propylene oxide. </a:t>
            </a:r>
          </a:p>
          <a:p>
            <a:pPr algn="just">
              <a:buNone/>
            </a:pPr>
            <a:r>
              <a:rPr lang="en-US" b="1" dirty="0" smtClean="0">
                <a:solidFill>
                  <a:srgbClr val="FF0000"/>
                </a:solidFill>
                <a:latin typeface="+mj-lt"/>
              </a:rPr>
              <a:t>	Ethylene oxide adducts</a:t>
            </a:r>
            <a:r>
              <a:rPr lang="en-US" dirty="0" smtClean="0">
                <a:solidFill>
                  <a:srgbClr val="FF0000"/>
                </a:solidFill>
                <a:latin typeface="+mj-lt"/>
              </a:rPr>
              <a:t>: </a:t>
            </a:r>
          </a:p>
          <a:p>
            <a:pPr algn="just">
              <a:buNone/>
            </a:pPr>
            <a:r>
              <a:rPr lang="en-US" dirty="0" smtClean="0">
                <a:latin typeface="+mj-lt"/>
              </a:rPr>
              <a:t>		These are prepared by reacting </a:t>
            </a:r>
            <a:r>
              <a:rPr lang="en-US" dirty="0" err="1" smtClean="0">
                <a:latin typeface="+mj-lt"/>
              </a:rPr>
              <a:t>hydrophobe</a:t>
            </a:r>
            <a:r>
              <a:rPr lang="en-US" dirty="0" smtClean="0">
                <a:latin typeface="+mj-lt"/>
              </a:rPr>
              <a:t> fraction (e.g. alkyl phenol, fatty acid, alkyl </a:t>
            </a:r>
            <a:r>
              <a:rPr lang="en-US" dirty="0" err="1" smtClean="0">
                <a:latin typeface="+mj-lt"/>
              </a:rPr>
              <a:t>mercaptan</a:t>
            </a:r>
            <a:r>
              <a:rPr lang="en-US" dirty="0" smtClean="0">
                <a:latin typeface="+mj-lt"/>
              </a:rPr>
              <a:t>, fatty amide and fatty amine) with ethylene oxide at elevated temperature in the presence of a trace of sodium hydroxide or sodium acetate. </a:t>
            </a:r>
          </a:p>
          <a:p>
            <a:endParaRPr lang="en-US"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pPr algn="ctr"/>
            <a:r>
              <a:rPr lang="en-US" sz="4000" b="1" dirty="0" smtClean="0">
                <a:solidFill>
                  <a:srgbClr val="FF00FF"/>
                </a:solidFill>
              </a:rPr>
              <a:t>4.1 Introduction of Soap</a:t>
            </a:r>
            <a:r>
              <a:rPr lang="en-US" sz="4000" dirty="0" smtClean="0">
                <a:solidFill>
                  <a:srgbClr val="FF00FF"/>
                </a:solidFill>
              </a:rPr>
              <a:t/>
            </a:r>
            <a:br>
              <a:rPr lang="en-US" sz="4000" dirty="0" smtClean="0">
                <a:solidFill>
                  <a:srgbClr val="FF00FF"/>
                </a:solidFill>
              </a:rPr>
            </a:br>
            <a:endParaRPr lang="en-US" sz="4000" dirty="0">
              <a:solidFill>
                <a:srgbClr val="FF00FF"/>
              </a:solidFill>
            </a:endParaRPr>
          </a:p>
        </p:txBody>
      </p:sp>
      <p:sp>
        <p:nvSpPr>
          <p:cNvPr id="5" name="Content Placeholder 4"/>
          <p:cNvSpPr>
            <a:spLocks noGrp="1"/>
          </p:cNvSpPr>
          <p:nvPr>
            <p:ph idx="1"/>
          </p:nvPr>
        </p:nvSpPr>
        <p:spPr>
          <a:xfrm>
            <a:off x="457200" y="990600"/>
            <a:ext cx="8229600" cy="5562600"/>
          </a:xfrm>
        </p:spPr>
        <p:txBody>
          <a:bodyPr>
            <a:noAutofit/>
          </a:bodyPr>
          <a:lstStyle/>
          <a:p>
            <a:pPr algn="just"/>
            <a:r>
              <a:rPr lang="en-US" sz="2000" dirty="0" smtClean="0"/>
              <a:t>Soaps and detergents are used for human comfort, cleanliness and for industrial purposes. </a:t>
            </a:r>
          </a:p>
          <a:p>
            <a:pPr algn="just"/>
            <a:r>
              <a:rPr lang="en-US" sz="2000" dirty="0" smtClean="0"/>
              <a:t>A detergent is a cleansing agent. Hence soap is also a detergent in the proper sense of the term but it is differentiated from the other type of cleansing compounds known as synthetic detergents on the basis of the difference in their structures. </a:t>
            </a:r>
          </a:p>
          <a:p>
            <a:pPr algn="just"/>
            <a:r>
              <a:rPr lang="en-US" sz="2000" dirty="0" smtClean="0"/>
              <a:t>Soap itself was never discovered but instead gradually evolved from crude mixtures of alkaline and fatty materials. Soap has been known for the last 2000 years. Detergents have been of recent origin. </a:t>
            </a:r>
          </a:p>
          <a:p>
            <a:pPr algn="just"/>
            <a:r>
              <a:rPr lang="en-US" sz="2000" dirty="0" smtClean="0"/>
              <a:t>Synthetic detergents now occupy a vital place in modem chemical science. This industry has made a rapid progress after the Second World War. Its development is very much linked with the growth of petro- chemical industry which provides basic raw materials for it. As soap is manufactured from oils and fats derived from vegetable and animal sources, if we turn our attention to manufacturing of detergents from petro-chemicals we can save the oils and fats which are used as foods. Detergents are sometimes called as soap less soaps. </a:t>
            </a:r>
            <a:endParaRPr lang="en-US" sz="2000" dirty="0"/>
          </a:p>
        </p:txBody>
      </p:sp>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lgn="just">
              <a:buNone/>
            </a:pPr>
            <a:r>
              <a:rPr lang="en-US" b="1" dirty="0" smtClean="0">
                <a:solidFill>
                  <a:srgbClr val="FF00FF"/>
                </a:solidFill>
                <a:latin typeface="+mj-lt"/>
              </a:rPr>
              <a:t>2. </a:t>
            </a:r>
            <a:r>
              <a:rPr lang="en-US" b="1" dirty="0" err="1" smtClean="0">
                <a:solidFill>
                  <a:srgbClr val="FF00FF"/>
                </a:solidFill>
                <a:latin typeface="+mj-lt"/>
              </a:rPr>
              <a:t>Alkylolamides</a:t>
            </a:r>
            <a:r>
              <a:rPr lang="en-US" dirty="0" smtClean="0">
                <a:solidFill>
                  <a:srgbClr val="FF00FF"/>
                </a:solidFill>
                <a:latin typeface="+mj-lt"/>
              </a:rPr>
              <a:t>: </a:t>
            </a:r>
          </a:p>
          <a:p>
            <a:pPr algn="just">
              <a:buNone/>
            </a:pPr>
            <a:r>
              <a:rPr lang="en-US" dirty="0" smtClean="0">
                <a:latin typeface="+mj-lt"/>
              </a:rPr>
              <a:t>		These constitute another important class of important non-ionic detergents. These are produced by first condensing </a:t>
            </a:r>
            <a:r>
              <a:rPr lang="en-US" dirty="0" err="1" smtClean="0">
                <a:latin typeface="+mj-lt"/>
              </a:rPr>
              <a:t>alkanolamines</a:t>
            </a:r>
            <a:r>
              <a:rPr lang="en-US" dirty="0" smtClean="0">
                <a:latin typeface="+mj-lt"/>
              </a:rPr>
              <a:t> with fatty acids. </a:t>
            </a:r>
          </a:p>
          <a:p>
            <a:pPr algn="just">
              <a:buNone/>
            </a:pPr>
            <a:r>
              <a:rPr lang="en-US" b="1" dirty="0" smtClean="0">
                <a:solidFill>
                  <a:srgbClr val="FF00FF"/>
                </a:solidFill>
                <a:latin typeface="+mj-lt"/>
              </a:rPr>
              <a:t>3. Sugar surfactants:</a:t>
            </a:r>
            <a:endParaRPr lang="en-US" dirty="0" smtClean="0">
              <a:solidFill>
                <a:srgbClr val="FF00FF"/>
              </a:solidFill>
              <a:latin typeface="+mj-lt"/>
            </a:endParaRPr>
          </a:p>
          <a:p>
            <a:pPr algn="just">
              <a:buNone/>
            </a:pPr>
            <a:r>
              <a:rPr lang="en-US" dirty="0" smtClean="0">
                <a:latin typeface="+mj-lt"/>
              </a:rPr>
              <a:t>		These are sucrose fatty acid mono-esters. An important example of these is sucrose </a:t>
            </a:r>
            <a:r>
              <a:rPr lang="en-US" dirty="0" err="1" smtClean="0">
                <a:latin typeface="+mj-lt"/>
              </a:rPr>
              <a:t>monostearate</a:t>
            </a:r>
            <a:r>
              <a:rPr lang="en-US" dirty="0" smtClean="0">
                <a:latin typeface="+mj-lt"/>
              </a:rPr>
              <a:t> which is prepared by dissolving three moles of sucrose, one mole of methyl </a:t>
            </a:r>
            <a:r>
              <a:rPr lang="en-US" dirty="0" err="1" smtClean="0">
                <a:latin typeface="+mj-lt"/>
              </a:rPr>
              <a:t>stearate</a:t>
            </a:r>
            <a:r>
              <a:rPr lang="en-US" dirty="0" smtClean="0">
                <a:latin typeface="+mj-lt"/>
              </a:rPr>
              <a:t> and 0.1 mole of potassium carbonate (catalyst) in </a:t>
            </a:r>
            <a:r>
              <a:rPr lang="en-US" dirty="0" err="1" smtClean="0">
                <a:latin typeface="+mj-lt"/>
              </a:rPr>
              <a:t>dimethyl</a:t>
            </a:r>
            <a:r>
              <a:rPr lang="en-US" dirty="0" smtClean="0">
                <a:latin typeface="+mj-lt"/>
              </a:rPr>
              <a:t> </a:t>
            </a:r>
            <a:r>
              <a:rPr lang="en-US" dirty="0" err="1" smtClean="0">
                <a:latin typeface="+mj-lt"/>
              </a:rPr>
              <a:t>formamide</a:t>
            </a:r>
            <a:r>
              <a:rPr lang="en-US" dirty="0" smtClean="0">
                <a:latin typeface="+mj-lt"/>
              </a:rPr>
              <a:t> or </a:t>
            </a:r>
            <a:r>
              <a:rPr lang="en-US" dirty="0" err="1" smtClean="0">
                <a:latin typeface="+mj-lt"/>
              </a:rPr>
              <a:t>dimethyl</a:t>
            </a:r>
            <a:r>
              <a:rPr lang="en-US" dirty="0" smtClean="0">
                <a:latin typeface="+mj-lt"/>
              </a:rPr>
              <a:t> </a:t>
            </a:r>
            <a:r>
              <a:rPr lang="en-US" dirty="0" err="1" smtClean="0">
                <a:latin typeface="+mj-lt"/>
              </a:rPr>
              <a:t>sulphoxide</a:t>
            </a:r>
            <a:r>
              <a:rPr lang="en-US" dirty="0" smtClean="0">
                <a:latin typeface="+mj-lt"/>
              </a:rPr>
              <a:t>. Then the reaction mixture is agitated, heated at 90-95°C at 80-100 mm of mercury for 9-12 hours. The methyl </a:t>
            </a:r>
            <a:r>
              <a:rPr lang="en-US" dirty="0" err="1" smtClean="0">
                <a:latin typeface="+mj-lt"/>
              </a:rPr>
              <a:t>stearate</a:t>
            </a:r>
            <a:r>
              <a:rPr lang="en-US" dirty="0" smtClean="0">
                <a:latin typeface="+mj-lt"/>
              </a:rPr>
              <a:t> </a:t>
            </a:r>
            <a:r>
              <a:rPr lang="en-US" dirty="0" err="1" smtClean="0">
                <a:latin typeface="+mj-lt"/>
              </a:rPr>
              <a:t>reactswith</a:t>
            </a:r>
            <a:r>
              <a:rPr lang="en-US" dirty="0" smtClean="0">
                <a:latin typeface="+mj-lt"/>
              </a:rPr>
              <a:t> the sugar to form a sucrose </a:t>
            </a:r>
            <a:r>
              <a:rPr lang="en-US" dirty="0" err="1" smtClean="0">
                <a:latin typeface="+mj-lt"/>
              </a:rPr>
              <a:t>monostearate</a:t>
            </a:r>
            <a:r>
              <a:rPr lang="en-US" dirty="0" smtClean="0">
                <a:latin typeface="+mj-lt"/>
              </a:rPr>
              <a:t>, and methanol. The latter is stripped off. </a:t>
            </a:r>
          </a:p>
          <a:p>
            <a:pPr>
              <a:buNone/>
            </a:pPr>
            <a:endParaRPr lang="en-US" dirty="0"/>
          </a:p>
        </p:txBody>
      </p:sp>
    </p:spTree>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lgn="just">
              <a:buNone/>
            </a:pPr>
            <a:r>
              <a:rPr lang="en-US" b="1" dirty="0" smtClean="0">
                <a:solidFill>
                  <a:srgbClr val="FF00FF"/>
                </a:solidFill>
                <a:latin typeface="+mj-lt"/>
              </a:rPr>
              <a:t>4. Sorbitol compounds</a:t>
            </a:r>
            <a:r>
              <a:rPr lang="en-US" dirty="0" smtClean="0">
                <a:solidFill>
                  <a:srgbClr val="FF00FF"/>
                </a:solidFill>
                <a:latin typeface="+mj-lt"/>
              </a:rPr>
              <a:t>:</a:t>
            </a:r>
          </a:p>
          <a:p>
            <a:pPr algn="just">
              <a:buNone/>
            </a:pPr>
            <a:r>
              <a:rPr lang="en-US" dirty="0" smtClean="0">
                <a:latin typeface="+mj-lt"/>
              </a:rPr>
              <a:t>		</a:t>
            </a:r>
            <a:r>
              <a:rPr lang="en-US" dirty="0" err="1" smtClean="0">
                <a:latin typeface="+mj-lt"/>
              </a:rPr>
              <a:t>Sorbitol</a:t>
            </a:r>
            <a:r>
              <a:rPr lang="en-US" dirty="0" smtClean="0">
                <a:latin typeface="+mj-lt"/>
              </a:rPr>
              <a:t> may be </a:t>
            </a:r>
            <a:r>
              <a:rPr lang="en-US" dirty="0" err="1" smtClean="0">
                <a:latin typeface="+mj-lt"/>
              </a:rPr>
              <a:t>esterified</a:t>
            </a:r>
            <a:r>
              <a:rPr lang="en-US" dirty="0" smtClean="0">
                <a:latin typeface="+mj-lt"/>
              </a:rPr>
              <a:t> partially with fatty acids and then these inner-ester </a:t>
            </a:r>
            <a:r>
              <a:rPr lang="en-US" dirty="0" err="1" smtClean="0">
                <a:latin typeface="+mj-lt"/>
              </a:rPr>
              <a:t>sorbitol</a:t>
            </a:r>
            <a:r>
              <a:rPr lang="en-US" dirty="0" smtClean="0">
                <a:latin typeface="+mj-lt"/>
              </a:rPr>
              <a:t> </a:t>
            </a:r>
            <a:r>
              <a:rPr lang="en-US" dirty="0" err="1" smtClean="0">
                <a:latin typeface="+mj-lt"/>
              </a:rPr>
              <a:t>anhyd</a:t>
            </a:r>
            <a:r>
              <a:rPr lang="en-US" dirty="0" smtClean="0">
                <a:latin typeface="+mj-lt"/>
              </a:rPr>
              <a:t> rides may be further reacted with ethylene glycol to give </a:t>
            </a:r>
            <a:r>
              <a:rPr lang="en-US" dirty="0" err="1" smtClean="0">
                <a:latin typeface="+mj-lt"/>
              </a:rPr>
              <a:t>sorbitol</a:t>
            </a:r>
            <a:r>
              <a:rPr lang="en-US" dirty="0" smtClean="0">
                <a:latin typeface="+mj-lt"/>
              </a:rPr>
              <a:t> surfactants. These may also be prepared by reacting </a:t>
            </a:r>
            <a:r>
              <a:rPr lang="en-US" dirty="0" err="1" smtClean="0">
                <a:latin typeface="+mj-lt"/>
              </a:rPr>
              <a:t>sorbitol</a:t>
            </a:r>
            <a:r>
              <a:rPr lang="en-US" dirty="0" smtClean="0">
                <a:latin typeface="+mj-lt"/>
              </a:rPr>
              <a:t> with ethylene glycol followed by </a:t>
            </a:r>
            <a:r>
              <a:rPr lang="en-US" dirty="0" err="1" smtClean="0">
                <a:latin typeface="+mj-lt"/>
              </a:rPr>
              <a:t>esterification</a:t>
            </a:r>
            <a:r>
              <a:rPr lang="en-US" dirty="0" smtClean="0">
                <a:latin typeface="+mj-lt"/>
              </a:rPr>
              <a:t> to varying degrees with </a:t>
            </a:r>
            <a:r>
              <a:rPr lang="en-US" dirty="0" err="1" smtClean="0">
                <a:latin typeface="+mj-lt"/>
              </a:rPr>
              <a:t>lipophilic</a:t>
            </a:r>
            <a:r>
              <a:rPr lang="en-US" dirty="0" smtClean="0">
                <a:latin typeface="+mj-lt"/>
              </a:rPr>
              <a:t> fatty acids. </a:t>
            </a:r>
          </a:p>
          <a:p>
            <a:pPr algn="just">
              <a:buNone/>
            </a:pPr>
            <a:r>
              <a:rPr lang="en-US" b="1" dirty="0" smtClean="0">
                <a:solidFill>
                  <a:srgbClr val="FF00FF"/>
                </a:solidFill>
                <a:latin typeface="+mj-lt"/>
              </a:rPr>
              <a:t>5. Fatty amine oxides:</a:t>
            </a:r>
            <a:endParaRPr lang="en-US" dirty="0" smtClean="0">
              <a:solidFill>
                <a:srgbClr val="FF00FF"/>
              </a:solidFill>
              <a:latin typeface="+mj-lt"/>
            </a:endParaRPr>
          </a:p>
          <a:p>
            <a:pPr algn="just">
              <a:buNone/>
            </a:pPr>
            <a:r>
              <a:rPr lang="en-US" dirty="0" smtClean="0">
                <a:latin typeface="+mj-lt"/>
              </a:rPr>
              <a:t>		These are produced by the oxidation of a tertiary amine having at least one long-chain group, with hydrogen peroxide. These are good detergents. However, these are sticky substances and hence their use in powder detergents is limited</a:t>
            </a:r>
          </a:p>
          <a:p>
            <a:endParaRPr lang="en-US" dirty="0"/>
          </a:p>
        </p:txBody>
      </p:sp>
    </p:spTree>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sz="4400" b="1" dirty="0" smtClean="0">
                <a:solidFill>
                  <a:srgbClr val="FF00FF"/>
                </a:solidFill>
              </a:rPr>
              <a:t>Detergent Builders and Additives </a:t>
            </a:r>
            <a:r>
              <a:rPr lang="en-US" dirty="0" smtClean="0">
                <a:solidFill>
                  <a:srgbClr val="33CC33"/>
                </a:solidFill>
              </a:rPr>
              <a:t/>
            </a:r>
            <a:br>
              <a:rPr lang="en-US" dirty="0" smtClean="0">
                <a:solidFill>
                  <a:srgbClr val="33CC33"/>
                </a:solidFill>
              </a:rPr>
            </a:br>
            <a:endParaRPr lang="en-US" dirty="0">
              <a:solidFill>
                <a:srgbClr val="33CC33"/>
              </a:solidFill>
            </a:endParaRPr>
          </a:p>
        </p:txBody>
      </p:sp>
      <p:sp>
        <p:nvSpPr>
          <p:cNvPr id="3" name="Content Placeholder 2"/>
          <p:cNvSpPr>
            <a:spLocks noGrp="1"/>
          </p:cNvSpPr>
          <p:nvPr>
            <p:ph idx="1"/>
          </p:nvPr>
        </p:nvSpPr>
        <p:spPr>
          <a:xfrm>
            <a:off x="457200" y="1066800"/>
            <a:ext cx="8229600" cy="5257800"/>
          </a:xfrm>
        </p:spPr>
        <p:txBody>
          <a:bodyPr>
            <a:normAutofit fontScale="92500" lnSpcReduction="20000"/>
          </a:bodyPr>
          <a:lstStyle/>
          <a:p>
            <a:pPr algn="just">
              <a:buNone/>
            </a:pPr>
            <a:r>
              <a:rPr lang="en-US" dirty="0" smtClean="0">
                <a:latin typeface="+mj-lt"/>
              </a:rPr>
              <a:t>The builders may fall into the following groups:</a:t>
            </a:r>
          </a:p>
          <a:p>
            <a:pPr algn="just">
              <a:buNone/>
            </a:pPr>
            <a:r>
              <a:rPr lang="en-US" b="1" dirty="0" smtClean="0">
                <a:solidFill>
                  <a:srgbClr val="FF00FF"/>
                </a:solidFill>
                <a:latin typeface="+mj-lt"/>
              </a:rPr>
              <a:t>1. Sodium sulphate</a:t>
            </a:r>
            <a:r>
              <a:rPr lang="en-US" dirty="0" smtClean="0">
                <a:solidFill>
                  <a:srgbClr val="FF00FF"/>
                </a:solidFill>
                <a:latin typeface="+mj-lt"/>
              </a:rPr>
              <a:t>: </a:t>
            </a:r>
          </a:p>
          <a:p>
            <a:pPr algn="just">
              <a:buNone/>
            </a:pPr>
            <a:r>
              <a:rPr lang="en-US" dirty="0" smtClean="0">
                <a:latin typeface="+mj-lt"/>
              </a:rPr>
              <a:t>	It is one of the most important additives used to improve the surface activity of the detergent. Any detergent prepared by </a:t>
            </a:r>
            <a:r>
              <a:rPr lang="en-US" dirty="0" err="1" smtClean="0">
                <a:latin typeface="+mj-lt"/>
              </a:rPr>
              <a:t>sulphonation</a:t>
            </a:r>
            <a:r>
              <a:rPr lang="en-US" dirty="0" smtClean="0">
                <a:latin typeface="+mj-lt"/>
              </a:rPr>
              <a:t> or </a:t>
            </a:r>
            <a:r>
              <a:rPr lang="en-US" dirty="0" err="1" smtClean="0">
                <a:latin typeface="+mj-lt"/>
              </a:rPr>
              <a:t>sulphation</a:t>
            </a:r>
            <a:r>
              <a:rPr lang="en-US" dirty="0" smtClean="0">
                <a:latin typeface="+mj-lt"/>
              </a:rPr>
              <a:t> can carry with it greater or smaller amount of sodium </a:t>
            </a:r>
            <a:r>
              <a:rPr lang="en-US" dirty="0" err="1" smtClean="0">
                <a:latin typeface="+mj-lt"/>
              </a:rPr>
              <a:t>sulphate</a:t>
            </a:r>
            <a:r>
              <a:rPr lang="en-US" dirty="0" smtClean="0">
                <a:latin typeface="+mj-lt"/>
              </a:rPr>
              <a:t>. </a:t>
            </a:r>
          </a:p>
          <a:p>
            <a:pPr algn="just">
              <a:buNone/>
            </a:pPr>
            <a:r>
              <a:rPr lang="en-US" b="1" dirty="0" smtClean="0">
                <a:solidFill>
                  <a:srgbClr val="FF00FF"/>
                </a:solidFill>
                <a:latin typeface="+mj-lt"/>
              </a:rPr>
              <a:t>2. Sodium silicate</a:t>
            </a:r>
            <a:r>
              <a:rPr lang="en-US" dirty="0" smtClean="0">
                <a:solidFill>
                  <a:srgbClr val="FF00FF"/>
                </a:solidFill>
                <a:latin typeface="+mj-lt"/>
              </a:rPr>
              <a:t>:</a:t>
            </a:r>
          </a:p>
          <a:p>
            <a:pPr algn="just">
              <a:buNone/>
            </a:pPr>
            <a:r>
              <a:rPr lang="en-US" dirty="0" smtClean="0">
                <a:latin typeface="+mj-lt"/>
              </a:rPr>
              <a:t>	 It is generally used as filler (</a:t>
            </a:r>
            <a:r>
              <a:rPr lang="en-US" dirty="0" err="1" smtClean="0">
                <a:latin typeface="+mj-lt"/>
              </a:rPr>
              <a:t>diluent</a:t>
            </a:r>
            <a:r>
              <a:rPr lang="en-US" dirty="0" smtClean="0">
                <a:latin typeface="+mj-lt"/>
              </a:rPr>
              <a:t>). The presence of silicate is quite helpful in softening hard water by forming precipitates which do not deposit on the </a:t>
            </a:r>
            <a:r>
              <a:rPr lang="en-US" dirty="0" err="1" smtClean="0">
                <a:latin typeface="+mj-lt"/>
              </a:rPr>
              <a:t>fibre</a:t>
            </a:r>
            <a:r>
              <a:rPr lang="en-US" dirty="0" smtClean="0">
                <a:latin typeface="+mj-lt"/>
              </a:rPr>
              <a:t> but are readily washed away. </a:t>
            </a:r>
          </a:p>
          <a:p>
            <a:pPr algn="just">
              <a:buNone/>
            </a:pPr>
            <a:r>
              <a:rPr lang="en-US" b="1" dirty="0" smtClean="0">
                <a:solidFill>
                  <a:srgbClr val="FF00FF"/>
                </a:solidFill>
                <a:latin typeface="+mj-lt"/>
              </a:rPr>
              <a:t>3. Phosphates</a:t>
            </a:r>
            <a:r>
              <a:rPr lang="en-US" dirty="0" smtClean="0">
                <a:solidFill>
                  <a:srgbClr val="FF00FF"/>
                </a:solidFill>
                <a:latin typeface="+mj-lt"/>
              </a:rPr>
              <a:t>: </a:t>
            </a:r>
          </a:p>
          <a:p>
            <a:pPr algn="just">
              <a:buNone/>
            </a:pPr>
            <a:r>
              <a:rPr lang="en-US" dirty="0" smtClean="0">
                <a:latin typeface="+mj-lt"/>
              </a:rPr>
              <a:t>	Di-, tri- and </a:t>
            </a:r>
            <a:r>
              <a:rPr lang="en-US" dirty="0" err="1" smtClean="0">
                <a:latin typeface="+mj-lt"/>
              </a:rPr>
              <a:t>tetrasodiuma</a:t>
            </a:r>
            <a:r>
              <a:rPr lang="en-US" dirty="0" smtClean="0">
                <a:latin typeface="+mj-lt"/>
              </a:rPr>
              <a:t> phosphates were at one time used but are not in much demand now. However, condensed phosphates like sodium </a:t>
            </a:r>
            <a:r>
              <a:rPr lang="en-US" dirty="0" err="1" smtClean="0">
                <a:latin typeface="+mj-lt"/>
              </a:rPr>
              <a:t>tripolyphosphate</a:t>
            </a:r>
            <a:r>
              <a:rPr lang="en-US" dirty="0" smtClean="0">
                <a:latin typeface="+mj-lt"/>
              </a:rPr>
              <a:t> (Na</a:t>
            </a:r>
            <a:r>
              <a:rPr lang="en-US" baseline="-25000" dirty="0" smtClean="0">
                <a:latin typeface="+mj-lt"/>
              </a:rPr>
              <a:t>2</a:t>
            </a:r>
            <a:r>
              <a:rPr lang="en-US" dirty="0" smtClean="0">
                <a:latin typeface="+mj-lt"/>
              </a:rPr>
              <a:t>P</a:t>
            </a:r>
            <a:r>
              <a:rPr lang="en-US" baseline="-25000" dirty="0" smtClean="0">
                <a:latin typeface="+mj-lt"/>
              </a:rPr>
              <a:t>2</a:t>
            </a:r>
            <a:r>
              <a:rPr lang="en-US" dirty="0" smtClean="0">
                <a:latin typeface="+mj-lt"/>
              </a:rPr>
              <a:t>O</a:t>
            </a:r>
            <a:r>
              <a:rPr lang="en-US" baseline="-25000" dirty="0" smtClean="0">
                <a:latin typeface="+mj-lt"/>
              </a:rPr>
              <a:t>10</a:t>
            </a:r>
            <a:r>
              <a:rPr lang="en-US" dirty="0" smtClean="0">
                <a:latin typeface="+mj-lt"/>
              </a:rPr>
              <a:t>) are more commonly used these days </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a:bodyPr>
          <a:lstStyle/>
          <a:p>
            <a:pPr algn="just">
              <a:buNone/>
            </a:pPr>
            <a:r>
              <a:rPr lang="en-US" b="1" dirty="0" smtClean="0">
                <a:latin typeface="+mj-lt"/>
              </a:rPr>
              <a:t>4. Carbonates</a:t>
            </a:r>
            <a:r>
              <a:rPr lang="en-US" dirty="0" smtClean="0">
                <a:latin typeface="+mj-lt"/>
              </a:rPr>
              <a:t>: The various carbonates used are soda ash (Na</a:t>
            </a:r>
            <a:r>
              <a:rPr lang="en-US" baseline="-25000" dirty="0" smtClean="0">
                <a:latin typeface="+mj-lt"/>
              </a:rPr>
              <a:t>2</a:t>
            </a:r>
            <a:r>
              <a:rPr lang="en-US" dirty="0" smtClean="0">
                <a:latin typeface="+mj-lt"/>
              </a:rPr>
              <a:t>CO</a:t>
            </a:r>
            <a:r>
              <a:rPr lang="en-US" baseline="-25000" dirty="0" smtClean="0">
                <a:latin typeface="+mj-lt"/>
              </a:rPr>
              <a:t>3)</a:t>
            </a:r>
            <a:r>
              <a:rPr lang="en-US" dirty="0" smtClean="0">
                <a:latin typeface="+mj-lt"/>
              </a:rPr>
              <a:t>, sodium bicarbonate NaHCO</a:t>
            </a:r>
            <a:r>
              <a:rPr lang="en-US" baseline="-25000" dirty="0" smtClean="0">
                <a:latin typeface="+mj-lt"/>
              </a:rPr>
              <a:t>3</a:t>
            </a:r>
            <a:r>
              <a:rPr lang="en-US" dirty="0" smtClean="0">
                <a:latin typeface="+mj-lt"/>
              </a:rPr>
              <a:t>, sodium </a:t>
            </a:r>
            <a:r>
              <a:rPr lang="en-US" dirty="0" err="1" smtClean="0">
                <a:latin typeface="+mj-lt"/>
              </a:rPr>
              <a:t>sesquicarbonate</a:t>
            </a:r>
            <a:r>
              <a:rPr lang="en-US" dirty="0" smtClean="0">
                <a:latin typeface="+mj-lt"/>
              </a:rPr>
              <a:t> (Na</a:t>
            </a:r>
            <a:r>
              <a:rPr lang="en-US" baseline="-25000" dirty="0" smtClean="0">
                <a:latin typeface="+mj-lt"/>
              </a:rPr>
              <a:t>2</a:t>
            </a:r>
            <a:r>
              <a:rPr lang="en-US" dirty="0" smtClean="0">
                <a:latin typeface="+mj-lt"/>
              </a:rPr>
              <a:t>CO</a:t>
            </a:r>
            <a:r>
              <a:rPr lang="en-US" baseline="-25000" dirty="0" smtClean="0">
                <a:latin typeface="+mj-lt"/>
              </a:rPr>
              <a:t>3</a:t>
            </a:r>
            <a:r>
              <a:rPr lang="en-US" dirty="0" smtClean="0">
                <a:latin typeface="+mj-lt"/>
              </a:rPr>
              <a:t> · NaHCO</a:t>
            </a:r>
            <a:r>
              <a:rPr lang="en-US" baseline="-25000" dirty="0" smtClean="0">
                <a:latin typeface="+mj-lt"/>
              </a:rPr>
              <a:t>3</a:t>
            </a:r>
            <a:r>
              <a:rPr lang="en-US" dirty="0" smtClean="0">
                <a:latin typeface="+mj-lt"/>
              </a:rPr>
              <a:t> · 2H</a:t>
            </a:r>
            <a:r>
              <a:rPr lang="en-US" baseline="-25000" dirty="0" smtClean="0">
                <a:latin typeface="+mj-lt"/>
              </a:rPr>
              <a:t>2</a:t>
            </a:r>
            <a:r>
              <a:rPr lang="en-US" dirty="0" smtClean="0">
                <a:latin typeface="+mj-lt"/>
              </a:rPr>
              <a:t>O) and potassium carbonate (K</a:t>
            </a:r>
            <a:r>
              <a:rPr lang="en-US" baseline="-25000" dirty="0" smtClean="0">
                <a:latin typeface="+mj-lt"/>
              </a:rPr>
              <a:t>2</a:t>
            </a:r>
            <a:r>
              <a:rPr lang="en-US" dirty="0" smtClean="0">
                <a:latin typeface="+mj-lt"/>
              </a:rPr>
              <a:t>CO</a:t>
            </a:r>
            <a:r>
              <a:rPr lang="en-US" baseline="-25000" dirty="0" smtClean="0">
                <a:latin typeface="+mj-lt"/>
              </a:rPr>
              <a:t>3</a:t>
            </a:r>
            <a:r>
              <a:rPr lang="en-US" dirty="0" smtClean="0">
                <a:latin typeface="+mj-lt"/>
              </a:rPr>
              <a:t>).  </a:t>
            </a:r>
          </a:p>
          <a:p>
            <a:pPr algn="just">
              <a:buNone/>
            </a:pPr>
            <a:r>
              <a:rPr lang="en-US" b="1" dirty="0" smtClean="0">
                <a:latin typeface="+mj-lt"/>
              </a:rPr>
              <a:t>5. Other additives</a:t>
            </a:r>
            <a:r>
              <a:rPr lang="en-US" dirty="0" smtClean="0">
                <a:latin typeface="+mj-lt"/>
              </a:rPr>
              <a:t>: </a:t>
            </a:r>
          </a:p>
          <a:p>
            <a:pPr algn="just">
              <a:buNone/>
            </a:pPr>
            <a:r>
              <a:rPr lang="en-US" b="1" dirty="0" smtClean="0">
                <a:latin typeface="+mj-lt"/>
              </a:rPr>
              <a:t>(a) Sodium </a:t>
            </a:r>
            <a:r>
              <a:rPr lang="en-US" b="1" dirty="0" err="1" smtClean="0">
                <a:latin typeface="+mj-lt"/>
              </a:rPr>
              <a:t>carboxy</a:t>
            </a:r>
            <a:r>
              <a:rPr lang="en-US" b="1" dirty="0" smtClean="0">
                <a:latin typeface="+mj-lt"/>
              </a:rPr>
              <a:t> methyl cellulose (CMC):</a:t>
            </a:r>
            <a:endParaRPr lang="en-US" dirty="0" smtClean="0">
              <a:latin typeface="+mj-lt"/>
            </a:endParaRPr>
          </a:p>
          <a:p>
            <a:pPr algn="just">
              <a:buNone/>
            </a:pPr>
            <a:r>
              <a:rPr lang="en-US" dirty="0" smtClean="0">
                <a:latin typeface="+mj-lt"/>
              </a:rPr>
              <a:t>		It is extensively used with the detergents as an </a:t>
            </a:r>
            <a:r>
              <a:rPr lang="en-US" dirty="0" err="1" smtClean="0">
                <a:latin typeface="+mj-lt"/>
              </a:rPr>
              <a:t>antiredeposition</a:t>
            </a:r>
            <a:r>
              <a:rPr lang="en-US" dirty="0" smtClean="0">
                <a:latin typeface="+mj-lt"/>
              </a:rPr>
              <a:t> agent because it has the ability to suspend and prevent </a:t>
            </a:r>
            <a:r>
              <a:rPr lang="en-US" dirty="0" err="1" smtClean="0">
                <a:latin typeface="+mj-lt"/>
              </a:rPr>
              <a:t>redeposition</a:t>
            </a:r>
            <a:r>
              <a:rPr lang="en-US" dirty="0" smtClean="0">
                <a:latin typeface="+mj-lt"/>
              </a:rPr>
              <a:t> of the soil on the washed garments</a:t>
            </a:r>
          </a:p>
          <a:p>
            <a:pPr algn="just">
              <a:buNone/>
            </a:pPr>
            <a:r>
              <a:rPr lang="en-US" b="1" dirty="0" smtClean="0">
                <a:latin typeface="+mj-lt"/>
              </a:rPr>
              <a:t>(b) Optical </a:t>
            </a:r>
            <a:r>
              <a:rPr lang="en-US" b="1" dirty="0" err="1" smtClean="0">
                <a:latin typeface="+mj-lt"/>
              </a:rPr>
              <a:t>brightners</a:t>
            </a:r>
            <a:r>
              <a:rPr lang="en-US" dirty="0" smtClean="0">
                <a:latin typeface="+mj-lt"/>
              </a:rPr>
              <a:t>: </a:t>
            </a:r>
          </a:p>
          <a:p>
            <a:pPr algn="just">
              <a:buNone/>
            </a:pPr>
            <a:r>
              <a:rPr lang="en-US" dirty="0" smtClean="0">
                <a:latin typeface="+mj-lt"/>
              </a:rPr>
              <a:t>		These are now-a-days added to all washing powders. These are not bleachers but are dyestuffs which are absorbed by textile </a:t>
            </a:r>
            <a:r>
              <a:rPr lang="en-US" dirty="0" err="1" smtClean="0">
                <a:latin typeface="+mj-lt"/>
              </a:rPr>
              <a:t>fibres</a:t>
            </a:r>
            <a:r>
              <a:rPr lang="en-US" dirty="0" smtClean="0">
                <a:latin typeface="+mj-lt"/>
              </a:rPr>
              <a:t> from solution and are not removed on rinsing. </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algn="just">
              <a:buNone/>
            </a:pPr>
            <a:r>
              <a:rPr lang="en-US" b="1" dirty="0" smtClean="0">
                <a:latin typeface="+mj-lt"/>
              </a:rPr>
              <a:t>(c) 	</a:t>
            </a:r>
            <a:r>
              <a:rPr lang="en-US" b="1" dirty="0" err="1" smtClean="0">
                <a:latin typeface="+mj-lt"/>
              </a:rPr>
              <a:t>Bluings</a:t>
            </a:r>
            <a:r>
              <a:rPr lang="en-US" b="1" dirty="0" smtClean="0">
                <a:latin typeface="+mj-lt"/>
              </a:rPr>
              <a:t>:</a:t>
            </a:r>
            <a:endParaRPr lang="en-US" dirty="0" smtClean="0">
              <a:latin typeface="+mj-lt"/>
            </a:endParaRPr>
          </a:p>
          <a:p>
            <a:pPr algn="just">
              <a:buNone/>
            </a:pPr>
            <a:r>
              <a:rPr lang="en-US" dirty="0" smtClean="0">
                <a:latin typeface="+mj-lt"/>
              </a:rPr>
              <a:t> 	They improve the whiteness appearance of the </a:t>
            </a:r>
            <a:r>
              <a:rPr lang="en-US" dirty="0" err="1" smtClean="0">
                <a:latin typeface="+mj-lt"/>
              </a:rPr>
              <a:t>fibre</a:t>
            </a:r>
            <a:r>
              <a:rPr lang="en-US" dirty="0" smtClean="0">
                <a:latin typeface="+mj-lt"/>
              </a:rPr>
              <a:t> by counter-acting the natural yellowing tendency. The ingredients used for this purpose may vary from the long used ultra-marine blue to modern dyes. </a:t>
            </a:r>
          </a:p>
          <a:p>
            <a:pPr algn="just">
              <a:buNone/>
            </a:pPr>
            <a:r>
              <a:rPr lang="en-US" b="1" dirty="0" smtClean="0">
                <a:latin typeface="+mj-lt"/>
              </a:rPr>
              <a:t>(d) 	</a:t>
            </a:r>
            <a:r>
              <a:rPr lang="en-US" b="1" dirty="0" err="1" smtClean="0">
                <a:latin typeface="+mj-lt"/>
              </a:rPr>
              <a:t>Hydrotropes</a:t>
            </a:r>
            <a:r>
              <a:rPr lang="en-US" b="1" dirty="0" smtClean="0">
                <a:latin typeface="+mj-lt"/>
              </a:rPr>
              <a:t>: </a:t>
            </a:r>
            <a:endParaRPr lang="en-US" dirty="0" smtClean="0">
              <a:latin typeface="+mj-lt"/>
            </a:endParaRPr>
          </a:p>
          <a:p>
            <a:pPr algn="just">
              <a:buNone/>
            </a:pPr>
            <a:r>
              <a:rPr lang="en-US" dirty="0" smtClean="0">
                <a:latin typeface="+mj-lt"/>
              </a:rPr>
              <a:t>	These are added to liquid detergents. Their function is to "drive" the detergents and builders into the solution, to effect a </a:t>
            </a:r>
            <a:r>
              <a:rPr lang="en-US" dirty="0" err="1" smtClean="0">
                <a:latin typeface="+mj-lt"/>
              </a:rPr>
              <a:t>solubilising</a:t>
            </a:r>
            <a:r>
              <a:rPr lang="en-US" dirty="0" smtClean="0">
                <a:latin typeface="+mj-lt"/>
              </a:rPr>
              <a:t> action. Consequently, the built liquids remain clear and overcome freeze-thaw or high-temperature turbidity or sedimentation</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algn="just">
              <a:buNone/>
            </a:pPr>
            <a:r>
              <a:rPr lang="en-US" b="1" dirty="0" smtClean="0">
                <a:latin typeface="+mj-lt"/>
              </a:rPr>
              <a:t>(e) Enzymes: </a:t>
            </a:r>
            <a:endParaRPr lang="en-US" dirty="0" smtClean="0">
              <a:latin typeface="+mj-lt"/>
            </a:endParaRPr>
          </a:p>
          <a:p>
            <a:pPr algn="just">
              <a:buNone/>
            </a:pPr>
            <a:r>
              <a:rPr lang="en-US" dirty="0" smtClean="0">
                <a:latin typeface="+mj-lt"/>
              </a:rPr>
              <a:t>	Certain enzymes are added to the detergents to reduce stains. Enzymes added are generally </a:t>
            </a:r>
            <a:r>
              <a:rPr lang="en-US" dirty="0" err="1" smtClean="0">
                <a:latin typeface="+mj-lt"/>
              </a:rPr>
              <a:t>proteolytic</a:t>
            </a:r>
            <a:r>
              <a:rPr lang="en-US" dirty="0" smtClean="0">
                <a:latin typeface="+mj-lt"/>
              </a:rPr>
              <a:t> and </a:t>
            </a:r>
            <a:r>
              <a:rPr lang="en-US" dirty="0" err="1" smtClean="0">
                <a:latin typeface="+mj-lt"/>
              </a:rPr>
              <a:t>amylolytic</a:t>
            </a:r>
            <a:r>
              <a:rPr lang="en-US" dirty="0" smtClean="0">
                <a:latin typeface="+mj-lt"/>
              </a:rPr>
              <a:t> enzymes. </a:t>
            </a:r>
          </a:p>
          <a:p>
            <a:pPr algn="just">
              <a:buNone/>
            </a:pPr>
            <a:r>
              <a:rPr lang="en-US" b="1" dirty="0" smtClean="0">
                <a:latin typeface="+mj-lt"/>
              </a:rPr>
              <a:t>(f) </a:t>
            </a:r>
            <a:r>
              <a:rPr lang="en-US" b="1" dirty="0" err="1" smtClean="0">
                <a:latin typeface="+mj-lt"/>
              </a:rPr>
              <a:t>Opacifying</a:t>
            </a:r>
            <a:r>
              <a:rPr lang="en-US" b="1" dirty="0" smtClean="0">
                <a:latin typeface="+mj-lt"/>
              </a:rPr>
              <a:t> agents: </a:t>
            </a:r>
            <a:endParaRPr lang="en-US" dirty="0" smtClean="0">
              <a:latin typeface="+mj-lt"/>
            </a:endParaRPr>
          </a:p>
          <a:p>
            <a:pPr algn="just">
              <a:buNone/>
            </a:pPr>
            <a:r>
              <a:rPr lang="en-US" dirty="0" smtClean="0">
                <a:latin typeface="+mj-lt"/>
              </a:rPr>
              <a:t>	Some liquid detergents are formulated as clear table liquids while others cannot be 'clarified' or it may be desired that a cream like liquid be prepared. In either case, it is possible to prepare shelf-stable creamy liquids by adding water stable compounds</a:t>
            </a:r>
          </a:p>
          <a:p>
            <a:pPr algn="just">
              <a:buNone/>
            </a:pPr>
            <a:r>
              <a:rPr lang="en-US" b="1" dirty="0" smtClean="0">
                <a:latin typeface="+mj-lt"/>
              </a:rPr>
              <a:t>(g) Miscellaneous compounds</a:t>
            </a:r>
            <a:r>
              <a:rPr lang="en-US" dirty="0" smtClean="0">
                <a:latin typeface="+mj-lt"/>
              </a:rPr>
              <a:t>: </a:t>
            </a:r>
          </a:p>
          <a:p>
            <a:pPr algn="just">
              <a:buNone/>
            </a:pPr>
            <a:r>
              <a:rPr lang="en-US" dirty="0" smtClean="0">
                <a:latin typeface="+mj-lt"/>
              </a:rPr>
              <a:t>	Besides the above mentioned compounds, many other inorganic substances like borax, sodium chloride, magnesium </a:t>
            </a:r>
            <a:r>
              <a:rPr lang="en-US" dirty="0" err="1" smtClean="0">
                <a:latin typeface="+mj-lt"/>
              </a:rPr>
              <a:t>sulphate</a:t>
            </a:r>
            <a:r>
              <a:rPr lang="en-US" dirty="0" smtClean="0">
                <a:latin typeface="+mj-lt"/>
              </a:rPr>
              <a:t>, certain insoluble inorganic fillers like silica, quartz, marble dust, </a:t>
            </a:r>
            <a:r>
              <a:rPr lang="en-US" dirty="0" err="1" smtClean="0">
                <a:latin typeface="+mj-lt"/>
              </a:rPr>
              <a:t>kieselguhr</a:t>
            </a:r>
            <a:r>
              <a:rPr lang="en-US" dirty="0" smtClean="0">
                <a:latin typeface="+mj-lt"/>
              </a:rPr>
              <a:t>, etc. are also used purely as an abrasive in some detergent soap</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86712"/>
          </a:xfrm>
        </p:spPr>
        <p:txBody>
          <a:bodyPr>
            <a:normAutofit/>
          </a:bodyPr>
          <a:lstStyle/>
          <a:p>
            <a:pPr algn="ctr"/>
            <a:r>
              <a:rPr lang="en-US" sz="3600" dirty="0" smtClean="0">
                <a:solidFill>
                  <a:srgbClr val="FF00FF"/>
                </a:solidFill>
              </a:rPr>
              <a:t>4.5 Comparisons between Soaps and Detergents</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lgn="just">
              <a:buNone/>
            </a:pPr>
            <a:r>
              <a:rPr lang="en-US" dirty="0" smtClean="0">
                <a:latin typeface="+mj-lt"/>
              </a:rPr>
              <a:t>		1. As soap gives precipitates (calcium or magnesium) therefore, its cleansing action is reduced. The sticky precipitate causes graying of fabrics. </a:t>
            </a:r>
            <a:r>
              <a:rPr lang="en-US" dirty="0" smtClean="0">
                <a:solidFill>
                  <a:srgbClr val="FF00FF"/>
                </a:solidFill>
                <a:latin typeface="+mj-lt"/>
              </a:rPr>
              <a:t>But detergent can be used in hard water; they do not give the precipitate in hard water.</a:t>
            </a:r>
          </a:p>
          <a:p>
            <a:pPr algn="just">
              <a:buNone/>
            </a:pPr>
            <a:r>
              <a:rPr lang="en-US" dirty="0" smtClean="0">
                <a:latin typeface="+mj-lt"/>
              </a:rPr>
              <a:t>		2. Soap cannot be used in acidic solutions because it decomposes in acidic medium and precipitates free fatty acids, which get adhered to textile fabric during processing. So dyeing becomes uneven which leaves light spots on the finished fabrics. </a:t>
            </a:r>
          </a:p>
          <a:p>
            <a:pPr algn="just">
              <a:buNone/>
            </a:pPr>
            <a:r>
              <a:rPr lang="en-US" dirty="0" smtClean="0">
                <a:latin typeface="+mj-lt"/>
              </a:rPr>
              <a:t>		3. In aqueous solution soap gets hydrolysed and becomes alkaline. Therefore, it cannot be used with alkali sensitive dyes. It also causes irritation to skin. </a:t>
            </a:r>
          </a:p>
          <a:p>
            <a:pPr algn="just">
              <a:buNone/>
            </a:pPr>
            <a:r>
              <a:rPr lang="en-US" dirty="0" smtClean="0">
                <a:latin typeface="+mj-lt"/>
              </a:rPr>
              <a:t>		4. Soap is insoluble in organic solvent, so it cannot be used in dry cleaning.</a:t>
            </a:r>
          </a:p>
          <a:p>
            <a:pPr algn="just">
              <a:buNone/>
            </a:pPr>
            <a:r>
              <a:rPr lang="en-US" dirty="0" smtClean="0">
                <a:latin typeface="+mj-lt"/>
              </a:rPr>
              <a:t>		5. The fats and oils used for manufacturing of soap are having high nutritional value. Hence, they are wasted.</a:t>
            </a:r>
          </a:p>
          <a:p>
            <a:pPr algn="just">
              <a:buNone/>
            </a:pPr>
            <a:endParaRPr lang="en-US" dirty="0" smtClean="0">
              <a:latin typeface="+mj-lt"/>
            </a:endParaRPr>
          </a:p>
          <a:p>
            <a:pPr algn="just">
              <a:buNone/>
            </a:pPr>
            <a:endParaRPr lang="en-US" dirty="0" smtClean="0">
              <a:latin typeface="+mj-lt"/>
            </a:endParaRPr>
          </a:p>
          <a:p>
            <a:endParaRPr lang="en-US" dirty="0"/>
          </a:p>
        </p:txBody>
      </p:sp>
    </p:spTree>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810512"/>
          </a:xfrm>
        </p:spPr>
        <p:txBody>
          <a:bodyPr>
            <a:normAutofit fontScale="90000"/>
          </a:bodyPr>
          <a:lstStyle/>
          <a:p>
            <a:pPr algn="ctr"/>
            <a:r>
              <a:rPr lang="en-US" sz="4400" b="1" dirty="0" smtClean="0">
                <a:solidFill>
                  <a:srgbClr val="FF00FF"/>
                </a:solidFill>
              </a:rPr>
              <a:t>The advantages of detergents are as follows:</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72000"/>
          </a:xfrm>
        </p:spPr>
        <p:txBody>
          <a:bodyPr>
            <a:normAutofit/>
          </a:bodyPr>
          <a:lstStyle/>
          <a:p>
            <a:pPr algn="just">
              <a:buNone/>
            </a:pPr>
            <a:r>
              <a:rPr lang="en-US" dirty="0" smtClean="0">
                <a:latin typeface="+mj-lt"/>
              </a:rPr>
              <a:t>1. These can be used in hard water, because they do not give precipitates or salts of Ca</a:t>
            </a:r>
            <a:r>
              <a:rPr lang="en-US" baseline="30000" dirty="0" smtClean="0">
                <a:latin typeface="+mj-lt"/>
              </a:rPr>
              <a:t>2+</a:t>
            </a:r>
            <a:r>
              <a:rPr lang="en-US" dirty="0" smtClean="0">
                <a:latin typeface="+mj-lt"/>
              </a:rPr>
              <a:t> or Mg</a:t>
            </a:r>
            <a:r>
              <a:rPr lang="en-US" baseline="30000" dirty="0" smtClean="0">
                <a:latin typeface="+mj-lt"/>
              </a:rPr>
              <a:t>2+</a:t>
            </a:r>
            <a:r>
              <a:rPr lang="en-US" dirty="0" smtClean="0">
                <a:latin typeface="+mj-lt"/>
              </a:rPr>
              <a:t> are soluble. So these are used in textile processing industries.</a:t>
            </a:r>
          </a:p>
          <a:p>
            <a:pPr algn="just">
              <a:buNone/>
            </a:pPr>
            <a:r>
              <a:rPr lang="en-US" dirty="0" smtClean="0">
                <a:latin typeface="+mj-lt"/>
              </a:rPr>
              <a:t>2. These can be used for washing delicate </a:t>
            </a:r>
            <a:r>
              <a:rPr lang="en-US" dirty="0" err="1" smtClean="0">
                <a:latin typeface="+mj-lt"/>
              </a:rPr>
              <a:t>fibres</a:t>
            </a:r>
            <a:r>
              <a:rPr lang="en-US" dirty="0" smtClean="0">
                <a:latin typeface="+mj-lt"/>
              </a:rPr>
              <a:t> like silk, wool, etc. </a:t>
            </a:r>
          </a:p>
          <a:p>
            <a:pPr algn="just">
              <a:buNone/>
            </a:pPr>
            <a:r>
              <a:rPr lang="en-US" dirty="0" smtClean="0">
                <a:latin typeface="+mj-lt"/>
              </a:rPr>
              <a:t>3. The detergent do not </a:t>
            </a:r>
            <a:r>
              <a:rPr lang="en-US" dirty="0" err="1" smtClean="0">
                <a:latin typeface="+mj-lt"/>
              </a:rPr>
              <a:t>hydrolysed</a:t>
            </a:r>
            <a:r>
              <a:rPr lang="en-US" dirty="0" smtClean="0">
                <a:latin typeface="+mj-lt"/>
              </a:rPr>
              <a:t> in aqueous as well as in organic solvents. </a:t>
            </a:r>
          </a:p>
          <a:p>
            <a:pPr algn="just">
              <a:buNone/>
            </a:pPr>
            <a:r>
              <a:rPr lang="en-US" dirty="0" smtClean="0">
                <a:latin typeface="+mj-lt"/>
              </a:rPr>
              <a:t>4. They can be used for dry cleaning purpose, these are soluble in organic solvents.</a:t>
            </a:r>
          </a:p>
          <a:p>
            <a:pPr algn="just">
              <a:buNone/>
            </a:pPr>
            <a:r>
              <a:rPr lang="en-US" dirty="0" smtClean="0">
                <a:latin typeface="+mj-lt"/>
              </a:rPr>
              <a:t>5. Raw materials needed for detergents are cheap.</a:t>
            </a:r>
          </a:p>
          <a:p>
            <a:endParaRPr lang="en-US" dirty="0"/>
          </a:p>
        </p:txBody>
      </p:sp>
    </p:spTree>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lstStyle/>
          <a:p>
            <a:pPr algn="just">
              <a:buNone/>
            </a:pPr>
            <a:r>
              <a:rPr lang="en-US" dirty="0" smtClean="0">
                <a:latin typeface="+mj-lt"/>
              </a:rPr>
              <a:t>6. They are more active than soap even in low concentration.</a:t>
            </a:r>
          </a:p>
          <a:p>
            <a:pPr algn="just">
              <a:buNone/>
            </a:pPr>
            <a:r>
              <a:rPr lang="en-US" dirty="0" smtClean="0">
                <a:latin typeface="+mj-lt"/>
              </a:rPr>
              <a:t>7. Detergents are excellent foaming agent and possess germicidal and bacterial properties. </a:t>
            </a:r>
          </a:p>
          <a:p>
            <a:pPr algn="just">
              <a:buNone/>
            </a:pPr>
            <a:r>
              <a:rPr lang="en-US" dirty="0" smtClean="0">
                <a:latin typeface="+mj-lt"/>
              </a:rPr>
              <a:t>8. Its cleansing action is appreciably reduced in hard waters. Further, soap gets wasted in hard water. </a:t>
            </a:r>
          </a:p>
          <a:p>
            <a:pPr algn="just">
              <a:buNone/>
            </a:pPr>
            <a:r>
              <a:rPr lang="en-US" dirty="0" smtClean="0">
                <a:latin typeface="+mj-lt"/>
              </a:rPr>
              <a:t>9. It is more active than soap in comparatively low concentration.</a:t>
            </a:r>
          </a:p>
          <a:p>
            <a:pPr algn="just">
              <a:buNone/>
            </a:pPr>
            <a:r>
              <a:rPr lang="en-US" dirty="0" smtClean="0">
                <a:latin typeface="+mj-lt"/>
              </a:rPr>
              <a:t>	Due to the above mentioned and many other advantages, synthetic detergents are extensively used now-a-days. </a:t>
            </a:r>
          </a:p>
          <a:p>
            <a:endParaRPr lang="en-US" dirty="0"/>
          </a:p>
        </p:txBody>
      </p:sp>
    </p:spTree>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t>
            </a:r>
            <a:endParaRPr lang="en-US" dirty="0"/>
          </a:p>
        </p:txBody>
      </p:sp>
      <p:sp>
        <p:nvSpPr>
          <p:cNvPr id="3" name="Content Placeholder 2"/>
          <p:cNvSpPr>
            <a:spLocks noGrp="1"/>
          </p:cNvSpPr>
          <p:nvPr>
            <p:ph idx="1"/>
          </p:nvPr>
        </p:nvSpPr>
        <p:spPr>
          <a:xfrm>
            <a:off x="0" y="0"/>
            <a:ext cx="9144000" cy="2209800"/>
          </a:xfrm>
          <a:gradFill flip="none" rotWithShape="1">
            <a:gsLst>
              <a:gs pos="13000">
                <a:srgbClr val="FFEFD1">
                  <a:alpha val="51000"/>
                </a:srgbClr>
              </a:gs>
              <a:gs pos="64999">
                <a:srgbClr val="F0EBD5"/>
              </a:gs>
              <a:gs pos="100000">
                <a:srgbClr val="D1C39F"/>
              </a:gs>
            </a:gsLst>
            <a:lin ang="5400000" scaled="0"/>
            <a:tileRect t="-100000" r="-100000"/>
          </a:gradFill>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9600" b="1" i="1"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rPr>
              <a:t>THANK YOU</a:t>
            </a:r>
            <a:endParaRPr lang="en-US" sz="9600" b="1" i="1" dirty="0">
              <a:ln w="18000">
                <a:solidFill>
                  <a:schemeClr val="accent2">
                    <a:satMod val="140000"/>
                  </a:schemeClr>
                </a:solidFill>
                <a:prstDash val="solid"/>
                <a:miter lim="800000"/>
              </a:ln>
              <a:solidFill>
                <a:srgbClr val="FF00FF"/>
              </a:solidFill>
              <a:effectLst>
                <a:outerShdw blurRad="25500" dist="23000" dir="7020000" algn="tl">
                  <a:srgbClr val="000000">
                    <a:alpha val="50000"/>
                  </a:srgbClr>
                </a:outerShdw>
              </a:effectLst>
            </a:endParaRPr>
          </a:p>
        </p:txBody>
      </p:sp>
      <p:pic>
        <p:nvPicPr>
          <p:cNvPr id="8" name="Picture 7" descr="bangkok6.jpg"/>
          <p:cNvPicPr>
            <a:picLocks noChangeAspect="1"/>
          </p:cNvPicPr>
          <p:nvPr/>
        </p:nvPicPr>
        <p:blipFill>
          <a:blip r:embed="rId2"/>
          <a:stretch>
            <a:fillRect/>
          </a:stretch>
        </p:blipFill>
        <p:spPr>
          <a:xfrm>
            <a:off x="2362200" y="2209800"/>
            <a:ext cx="4648200" cy="4648200"/>
          </a:xfrm>
          <a:prstGeom prst="rect">
            <a:avLst/>
          </a:prstGeom>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900" decel="100000" fill="hold"/>
                                        <p:tgtEl>
                                          <p:spTgt spid="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t>
            </a:r>
            <a:r>
              <a:rPr lang="en-US" sz="4000" b="1" dirty="0" smtClean="0">
                <a:solidFill>
                  <a:srgbClr val="FF00FF"/>
                </a:solidFill>
              </a:rPr>
              <a:t>i)  Chemistry Involved in Soap Formation:</a:t>
            </a:r>
            <a:endParaRPr lang="en-US" dirty="0">
              <a:solidFill>
                <a:srgbClr val="FF00FF"/>
              </a:solidFill>
            </a:endParaRPr>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latin typeface="+mj-lt"/>
              </a:rPr>
              <a:t>		Soaps are compounds of general formula RCOO</a:t>
            </a:r>
            <a:r>
              <a:rPr lang="en-US" baseline="30000" dirty="0" smtClean="0">
                <a:latin typeface="+mj-lt"/>
              </a:rPr>
              <a:t>-</a:t>
            </a:r>
            <a:r>
              <a:rPr lang="en-US" dirty="0" smtClean="0">
                <a:latin typeface="+mj-lt"/>
              </a:rPr>
              <a:t>M</a:t>
            </a:r>
            <a:r>
              <a:rPr lang="en-US" baseline="30000" dirty="0" smtClean="0">
                <a:latin typeface="+mj-lt"/>
              </a:rPr>
              <a:t>+</a:t>
            </a:r>
            <a:r>
              <a:rPr lang="en-US" dirty="0" smtClean="0">
                <a:latin typeface="+mj-lt"/>
              </a:rPr>
              <a:t>, where R.C00</a:t>
            </a:r>
            <a:r>
              <a:rPr lang="en-US" baseline="30000" dirty="0" smtClean="0">
                <a:latin typeface="+mj-lt"/>
              </a:rPr>
              <a:t>-</a:t>
            </a:r>
            <a:r>
              <a:rPr lang="en-US" dirty="0" smtClean="0">
                <a:latin typeface="+mj-lt"/>
              </a:rPr>
              <a:t> is a higher fatty acid residue while M</a:t>
            </a:r>
            <a:r>
              <a:rPr lang="en-US" baseline="30000" dirty="0" smtClean="0">
                <a:latin typeface="+mj-lt"/>
              </a:rPr>
              <a:t>+ </a:t>
            </a:r>
            <a:r>
              <a:rPr lang="en-US" dirty="0" smtClean="0">
                <a:latin typeface="+mj-lt"/>
              </a:rPr>
              <a:t>is an alkaline residue. </a:t>
            </a:r>
          </a:p>
          <a:p>
            <a:pPr algn="just">
              <a:buNone/>
            </a:pPr>
            <a:r>
              <a:rPr lang="en-US" dirty="0" smtClean="0">
                <a:latin typeface="+mj-lt"/>
              </a:rPr>
              <a:t>		Ordinary soap is obtained by the action of alkali on fats, oils or free fatty acids. Animal as well as vegetable oils and fats are mixtures of esters known as glycerides. As we know an ester is made up of two parts; one part is that of an acid while the other part is that of an alcohol. In glycerides the alcohol part is the same in all cases. It is of glycerol (CH</a:t>
            </a:r>
            <a:r>
              <a:rPr lang="en-US" baseline="-25000" dirty="0" smtClean="0">
                <a:latin typeface="+mj-lt"/>
              </a:rPr>
              <a:t>2</a:t>
            </a:r>
            <a:r>
              <a:rPr lang="en-US" dirty="0" smtClean="0">
                <a:latin typeface="+mj-lt"/>
              </a:rPr>
              <a:t>OH.CHOH.CH</a:t>
            </a:r>
            <a:r>
              <a:rPr lang="en-US" baseline="-25000" dirty="0" smtClean="0">
                <a:latin typeface="+mj-lt"/>
              </a:rPr>
              <a:t>2</a:t>
            </a:r>
            <a:r>
              <a:rPr lang="en-US" dirty="0" smtClean="0">
                <a:latin typeface="+mj-lt"/>
              </a:rPr>
              <a:t>OH). The acid part is made up of a higher fatty acid, saturated or unsaturated. Hence glycerides may be defined as glycerol esters of higher saturated or unsaturated fatty acids. The following saturated and unsaturated fatty acids are commonly present in oils and fats in the form of their esters. </a:t>
            </a:r>
          </a:p>
          <a:p>
            <a:pPr>
              <a:buNone/>
            </a:pPr>
            <a:endParaRPr lang="en-US" dirty="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24712"/>
          </a:xfrm>
        </p:spPr>
        <p:txBody>
          <a:bodyPr>
            <a:normAutofit fontScale="90000"/>
          </a:bodyPr>
          <a:lstStyle/>
          <a:p>
            <a:pPr algn="ctr"/>
            <a:r>
              <a:rPr lang="en-US" sz="3100" dirty="0" smtClean="0">
                <a:solidFill>
                  <a:srgbClr val="FF00FF"/>
                </a:solidFill>
              </a:rPr>
              <a:t>Saturated and unsaturated fatty acids are commonly present in oils and fats in the form of their esters</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a:xfrm>
            <a:off x="457200" y="1524000"/>
            <a:ext cx="8229600" cy="4800600"/>
          </a:xfrm>
        </p:spPr>
        <p:txBody>
          <a:bodyPr>
            <a:normAutofit/>
          </a:bodyPr>
          <a:lstStyle/>
          <a:p>
            <a:r>
              <a:rPr lang="en-US" sz="1900" b="1" dirty="0" smtClean="0">
                <a:solidFill>
                  <a:srgbClr val="FF00FF"/>
                </a:solidFill>
              </a:rPr>
              <a:t>Saturated Fatty Acids:</a:t>
            </a:r>
            <a:endParaRPr lang="en-US" sz="1900" dirty="0" smtClean="0">
              <a:solidFill>
                <a:srgbClr val="FF00FF"/>
              </a:solidFill>
            </a:endParaRPr>
          </a:p>
          <a:p>
            <a:r>
              <a:rPr lang="en-US" sz="1900" dirty="0" smtClean="0"/>
              <a:t>1. </a:t>
            </a:r>
            <a:r>
              <a:rPr lang="en-US" sz="1900" dirty="0" err="1" smtClean="0"/>
              <a:t>Lauric</a:t>
            </a:r>
            <a:r>
              <a:rPr lang="en-US" sz="1900" dirty="0" smtClean="0"/>
              <a:t> acid - C</a:t>
            </a:r>
            <a:r>
              <a:rPr lang="en-US" sz="1900" baseline="-25000" dirty="0" smtClean="0"/>
              <a:t>11</a:t>
            </a:r>
            <a:r>
              <a:rPr lang="en-US" sz="1900" dirty="0" smtClean="0"/>
              <a:t>H</a:t>
            </a:r>
            <a:r>
              <a:rPr lang="en-US" sz="1900" baseline="-25000" dirty="0" smtClean="0"/>
              <a:t>23</a:t>
            </a:r>
            <a:r>
              <a:rPr lang="en-US" sz="1900" dirty="0" smtClean="0"/>
              <a:t>COOH   </a:t>
            </a:r>
            <a:r>
              <a:rPr lang="en-US" sz="1900" b="1" dirty="0" smtClean="0"/>
              <a:t> 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10</a:t>
            </a:r>
            <a:r>
              <a:rPr lang="en-US" sz="1900" dirty="0" smtClean="0"/>
              <a:t>COOH </a:t>
            </a:r>
          </a:p>
          <a:p>
            <a:r>
              <a:rPr lang="en-US" sz="1900" dirty="0" smtClean="0"/>
              <a:t>2. </a:t>
            </a:r>
            <a:r>
              <a:rPr lang="en-US" sz="1900" dirty="0" err="1" smtClean="0"/>
              <a:t>Myristic</a:t>
            </a:r>
            <a:r>
              <a:rPr lang="en-US" sz="1900" dirty="0" smtClean="0"/>
              <a:t> acid- C</a:t>
            </a:r>
            <a:r>
              <a:rPr lang="en-US" sz="1900" baseline="-25000" dirty="0" smtClean="0"/>
              <a:t>13</a:t>
            </a:r>
            <a:r>
              <a:rPr lang="en-US" sz="1900" dirty="0" smtClean="0"/>
              <a:t>H</a:t>
            </a:r>
            <a:r>
              <a:rPr lang="en-US" sz="1900" baseline="-25000" dirty="0" smtClean="0"/>
              <a:t>27</a:t>
            </a:r>
            <a:r>
              <a:rPr lang="en-US" sz="1900" dirty="0" smtClean="0"/>
              <a:t>COOH</a:t>
            </a:r>
            <a:r>
              <a:rPr lang="en-US" sz="1900" b="1" dirty="0" smtClean="0"/>
              <a:t> 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12</a:t>
            </a:r>
            <a:r>
              <a:rPr lang="en-US" sz="1900" dirty="0" smtClean="0"/>
              <a:t>COOH </a:t>
            </a:r>
          </a:p>
          <a:p>
            <a:r>
              <a:rPr lang="en-US" sz="1900" dirty="0" smtClean="0"/>
              <a:t> 3. </a:t>
            </a:r>
            <a:r>
              <a:rPr lang="en-US" sz="1900" dirty="0" err="1" smtClean="0"/>
              <a:t>Palmitic</a:t>
            </a:r>
            <a:r>
              <a:rPr lang="en-US" sz="1900" dirty="0" smtClean="0"/>
              <a:t> acid- Cl</a:t>
            </a:r>
            <a:r>
              <a:rPr lang="en-US" sz="1900" baseline="-25000" dirty="0" smtClean="0"/>
              <a:t>5</a:t>
            </a:r>
            <a:r>
              <a:rPr lang="en-US" sz="1900" dirty="0" smtClean="0"/>
              <a:t>H</a:t>
            </a:r>
            <a:r>
              <a:rPr lang="en-US" sz="1900" baseline="-25000" dirty="0" smtClean="0"/>
              <a:t>31</a:t>
            </a:r>
            <a:r>
              <a:rPr lang="en-US" sz="1900" dirty="0" smtClean="0"/>
              <a:t>COOH</a:t>
            </a:r>
            <a:r>
              <a:rPr lang="en-US" sz="1900" b="1" dirty="0" smtClean="0"/>
              <a:t> 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14</a:t>
            </a:r>
            <a:r>
              <a:rPr lang="en-US" sz="1900" dirty="0" smtClean="0"/>
              <a:t>COOH</a:t>
            </a:r>
          </a:p>
          <a:p>
            <a:r>
              <a:rPr lang="en-US" sz="1900" dirty="0" smtClean="0"/>
              <a:t>4. </a:t>
            </a:r>
            <a:r>
              <a:rPr lang="en-US" sz="1900" dirty="0" err="1" smtClean="0"/>
              <a:t>Stearic</a:t>
            </a:r>
            <a:r>
              <a:rPr lang="en-US" sz="1900" dirty="0" smtClean="0"/>
              <a:t> acid - C</a:t>
            </a:r>
            <a:r>
              <a:rPr lang="en-US" sz="1900" baseline="-25000" dirty="0" smtClean="0"/>
              <a:t>17</a:t>
            </a:r>
            <a:r>
              <a:rPr lang="en-US" sz="1900" dirty="0" smtClean="0"/>
              <a:t>H</a:t>
            </a:r>
            <a:r>
              <a:rPr lang="en-US" sz="1900" baseline="-25000" dirty="0" smtClean="0"/>
              <a:t>35</a:t>
            </a:r>
            <a:r>
              <a:rPr lang="en-US" sz="1900" dirty="0" smtClean="0"/>
              <a:t>COOH  </a:t>
            </a:r>
            <a:r>
              <a:rPr lang="en-US" sz="1900" b="1" dirty="0" smtClean="0"/>
              <a:t> 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16</a:t>
            </a:r>
            <a:r>
              <a:rPr lang="en-US" sz="1900" dirty="0" smtClean="0"/>
              <a:t>COOH </a:t>
            </a:r>
          </a:p>
          <a:p>
            <a:r>
              <a:rPr lang="en-US" sz="1900" b="1" dirty="0" smtClean="0">
                <a:solidFill>
                  <a:srgbClr val="FF00FF"/>
                </a:solidFill>
              </a:rPr>
              <a:t>Unsaturated Fatty Acids:</a:t>
            </a:r>
            <a:endParaRPr lang="en-US" sz="1900" dirty="0" smtClean="0">
              <a:solidFill>
                <a:srgbClr val="FF00FF"/>
              </a:solidFill>
            </a:endParaRPr>
          </a:p>
          <a:p>
            <a:r>
              <a:rPr lang="en-US" sz="1900" dirty="0" smtClean="0"/>
              <a:t>1. Oleic acid C</a:t>
            </a:r>
            <a:r>
              <a:rPr lang="en-US" sz="1900" baseline="-25000" dirty="0" smtClean="0"/>
              <a:t>17</a:t>
            </a:r>
            <a:r>
              <a:rPr lang="en-US" sz="1900" dirty="0" smtClean="0"/>
              <a:t>H</a:t>
            </a:r>
            <a:r>
              <a:rPr lang="en-US" sz="1900" baseline="-25000" dirty="0" smtClean="0"/>
              <a:t>33</a:t>
            </a:r>
            <a:r>
              <a:rPr lang="en-US" sz="1900" dirty="0" smtClean="0"/>
              <a:t>COOH </a:t>
            </a:r>
            <a:r>
              <a:rPr lang="en-US" sz="1900" b="1" dirty="0" smtClean="0"/>
              <a:t>or</a:t>
            </a:r>
            <a:r>
              <a:rPr lang="en-US" sz="1900" dirty="0" smtClean="0"/>
              <a:t> (CH</a:t>
            </a:r>
            <a:r>
              <a:rPr lang="en-US" sz="1900" baseline="-25000" dirty="0" smtClean="0"/>
              <a:t>3</a:t>
            </a:r>
            <a:r>
              <a:rPr lang="en-US" sz="1900" dirty="0" smtClean="0"/>
              <a:t> · (CH</a:t>
            </a:r>
            <a:r>
              <a:rPr lang="en-US" sz="1900" baseline="-25000" dirty="0" smtClean="0"/>
              <a:t>2</a:t>
            </a:r>
            <a:r>
              <a:rPr lang="en-US" sz="1900" dirty="0" smtClean="0"/>
              <a:t>)</a:t>
            </a:r>
            <a:r>
              <a:rPr lang="en-US" sz="1900" baseline="-25000" dirty="0" smtClean="0"/>
              <a:t>7</a:t>
            </a:r>
            <a:r>
              <a:rPr lang="en-US" sz="1900" dirty="0" smtClean="0"/>
              <a:t>CH = CH(CH</a:t>
            </a:r>
            <a:r>
              <a:rPr lang="en-US" sz="1900" baseline="-25000" dirty="0" smtClean="0"/>
              <a:t>2</a:t>
            </a:r>
            <a:r>
              <a:rPr lang="en-US" sz="1900" dirty="0" smtClean="0"/>
              <a:t>)</a:t>
            </a:r>
            <a:r>
              <a:rPr lang="en-US" sz="1900" baseline="-25000" dirty="0" smtClean="0"/>
              <a:t>7</a:t>
            </a:r>
            <a:r>
              <a:rPr lang="en-US" sz="1900" dirty="0" smtClean="0"/>
              <a:t> ·COOH )</a:t>
            </a:r>
          </a:p>
          <a:p>
            <a:r>
              <a:rPr lang="en-US" sz="1900" dirty="0" smtClean="0"/>
              <a:t>2. </a:t>
            </a:r>
            <a:r>
              <a:rPr lang="en-US" sz="1900" dirty="0" err="1" smtClean="0"/>
              <a:t>Linoleic</a:t>
            </a:r>
            <a:r>
              <a:rPr lang="en-US" sz="1900" dirty="0" smtClean="0"/>
              <a:t> acid C</a:t>
            </a:r>
            <a:r>
              <a:rPr lang="en-US" sz="1900" baseline="-25000" dirty="0" smtClean="0"/>
              <a:t>I7</a:t>
            </a:r>
            <a:r>
              <a:rPr lang="en-US" sz="1900" dirty="0" smtClean="0"/>
              <a:t>H</a:t>
            </a:r>
            <a:r>
              <a:rPr lang="en-US" sz="1900" baseline="-25000" dirty="0" smtClean="0"/>
              <a:t>31</a:t>
            </a:r>
            <a:r>
              <a:rPr lang="en-US" sz="1900" dirty="0" smtClean="0"/>
              <a:t>COOH </a:t>
            </a:r>
            <a:r>
              <a:rPr lang="en-US" sz="1900" b="1" dirty="0" smtClean="0"/>
              <a:t>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3</a:t>
            </a:r>
            <a:r>
              <a:rPr lang="en-US" sz="1900" dirty="0" smtClean="0"/>
              <a:t>(CH</a:t>
            </a:r>
            <a:r>
              <a:rPr lang="en-US" sz="1900" baseline="-25000" dirty="0" smtClean="0"/>
              <a:t>2</a:t>
            </a:r>
            <a:r>
              <a:rPr lang="en-US" sz="1900" dirty="0" smtClean="0"/>
              <a:t>CH=CH)</a:t>
            </a:r>
            <a:r>
              <a:rPr lang="en-US" sz="1900" baseline="-25000" dirty="0" smtClean="0"/>
              <a:t>2</a:t>
            </a:r>
            <a:r>
              <a:rPr lang="en-US" sz="1900" dirty="0" smtClean="0"/>
              <a:t> · (CH</a:t>
            </a:r>
            <a:r>
              <a:rPr lang="en-US" sz="1900" baseline="-25000" dirty="0" smtClean="0"/>
              <a:t>2</a:t>
            </a:r>
            <a:r>
              <a:rPr lang="en-US" sz="1900" dirty="0" smtClean="0"/>
              <a:t>)</a:t>
            </a:r>
            <a:r>
              <a:rPr lang="en-US" sz="1900" baseline="-25000" dirty="0" smtClean="0"/>
              <a:t>7</a:t>
            </a:r>
            <a:r>
              <a:rPr lang="en-US" sz="1900" dirty="0" smtClean="0"/>
              <a:t> · COOH)</a:t>
            </a:r>
          </a:p>
          <a:p>
            <a:r>
              <a:rPr lang="en-US" sz="1900" dirty="0" smtClean="0"/>
              <a:t>3. </a:t>
            </a:r>
            <a:r>
              <a:rPr lang="en-US" sz="1900" dirty="0" err="1" smtClean="0"/>
              <a:t>Linolenic</a:t>
            </a:r>
            <a:r>
              <a:rPr lang="en-US" sz="1900" dirty="0" smtClean="0"/>
              <a:t> acidC</a:t>
            </a:r>
            <a:r>
              <a:rPr lang="en-US" sz="1900" baseline="-25000" dirty="0" smtClean="0"/>
              <a:t>17</a:t>
            </a:r>
            <a:r>
              <a:rPr lang="en-US" sz="1900" dirty="0" smtClean="0"/>
              <a:t>H</a:t>
            </a:r>
            <a:r>
              <a:rPr lang="en-US" sz="1900" baseline="-25000" dirty="0" smtClean="0"/>
              <a:t>29</a:t>
            </a:r>
            <a:r>
              <a:rPr lang="en-US" sz="1900" dirty="0" smtClean="0"/>
              <a:t>COOH </a:t>
            </a:r>
            <a:r>
              <a:rPr lang="en-US" sz="1900" b="1" dirty="0" smtClean="0"/>
              <a:t>or</a:t>
            </a:r>
            <a:r>
              <a:rPr lang="en-US" sz="1900" dirty="0" smtClean="0"/>
              <a:t> (CH</a:t>
            </a:r>
            <a:r>
              <a:rPr lang="en-US" sz="1900" baseline="-25000" dirty="0" smtClean="0"/>
              <a:t>3</a:t>
            </a:r>
            <a:r>
              <a:rPr lang="en-US" sz="1900" dirty="0" smtClean="0"/>
              <a:t>(CH</a:t>
            </a:r>
            <a:r>
              <a:rPr lang="en-US" sz="1900" baseline="-25000" dirty="0" smtClean="0"/>
              <a:t>2</a:t>
            </a:r>
            <a:r>
              <a:rPr lang="en-US" sz="1900" dirty="0" smtClean="0"/>
              <a:t>)</a:t>
            </a:r>
            <a:r>
              <a:rPr lang="en-US" sz="1900" baseline="-25000" dirty="0" smtClean="0"/>
              <a:t>3</a:t>
            </a:r>
            <a:r>
              <a:rPr lang="en-US" sz="1900" dirty="0" smtClean="0"/>
              <a:t>(CH</a:t>
            </a:r>
            <a:r>
              <a:rPr lang="en-US" sz="1900" baseline="-25000" dirty="0" smtClean="0"/>
              <a:t>2</a:t>
            </a:r>
            <a:r>
              <a:rPr lang="en-US" sz="1900" dirty="0" smtClean="0"/>
              <a:t>CH = CH)</a:t>
            </a:r>
            <a:r>
              <a:rPr lang="en-US" sz="1900" baseline="-25000" dirty="0" smtClean="0"/>
              <a:t>3</a:t>
            </a:r>
            <a:r>
              <a:rPr lang="en-US" sz="1900" dirty="0" smtClean="0"/>
              <a:t> (CH</a:t>
            </a:r>
            <a:r>
              <a:rPr lang="en-US" sz="1900" baseline="-25000" dirty="0" smtClean="0"/>
              <a:t>2</a:t>
            </a:r>
            <a:r>
              <a:rPr lang="en-US" sz="1900" dirty="0" smtClean="0"/>
              <a:t>)</a:t>
            </a:r>
            <a:r>
              <a:rPr lang="en-US" sz="1900" baseline="-25000" dirty="0" smtClean="0"/>
              <a:t>7</a:t>
            </a:r>
            <a:r>
              <a:rPr lang="en-US" sz="1900" dirty="0" smtClean="0"/>
              <a:t> · COOH)</a:t>
            </a:r>
          </a:p>
          <a:p>
            <a:endParaRPr lang="en-US" sz="2400" dirty="0" smtClean="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28600"/>
          </a:xfrm>
        </p:spPr>
        <p:txBody>
          <a:bodyPr>
            <a:normAutofit fontScale="90000"/>
          </a:bodyPr>
          <a:lstStyle/>
          <a:p>
            <a:r>
              <a:rPr lang="en-US" dirty="0" smtClean="0"/>
              <a:t/>
            </a:r>
            <a:br>
              <a:rPr lang="en-US" dirty="0" smtClean="0"/>
            </a:br>
            <a:endParaRPr lang="en-US" dirty="0"/>
          </a:p>
        </p:txBody>
      </p:sp>
      <p:sp>
        <p:nvSpPr>
          <p:cNvPr id="12" name="Content Placeholder 11"/>
          <p:cNvSpPr>
            <a:spLocks noGrp="1"/>
          </p:cNvSpPr>
          <p:nvPr>
            <p:ph idx="1"/>
          </p:nvPr>
        </p:nvSpPr>
        <p:spPr>
          <a:xfrm>
            <a:off x="457200" y="685800"/>
            <a:ext cx="8229600" cy="5638800"/>
          </a:xfrm>
        </p:spPr>
        <p:txBody>
          <a:bodyPr>
            <a:normAutofit/>
          </a:bodyPr>
          <a:lstStyle/>
          <a:p>
            <a:r>
              <a:rPr lang="en-US" sz="1800" dirty="0" smtClean="0">
                <a:solidFill>
                  <a:srgbClr val="FF0000"/>
                </a:solidFill>
              </a:rPr>
              <a:t>CH</a:t>
            </a:r>
            <a:r>
              <a:rPr lang="en-US" sz="1800" baseline="-25000" dirty="0" smtClean="0">
                <a:solidFill>
                  <a:srgbClr val="FF0000"/>
                </a:solidFill>
              </a:rPr>
              <a:t>2</a:t>
            </a:r>
            <a:r>
              <a:rPr lang="en-US" sz="1800" dirty="0" smtClean="0">
                <a:solidFill>
                  <a:srgbClr val="FF0000"/>
                </a:solidFill>
              </a:rPr>
              <a:t>OOC · C</a:t>
            </a:r>
            <a:r>
              <a:rPr lang="en-US" sz="1800" baseline="-25000" dirty="0" smtClean="0">
                <a:solidFill>
                  <a:srgbClr val="FF0000"/>
                </a:solidFill>
              </a:rPr>
              <a:t>17</a:t>
            </a:r>
            <a:r>
              <a:rPr lang="en-US" sz="1800" dirty="0" smtClean="0">
                <a:solidFill>
                  <a:srgbClr val="FF0000"/>
                </a:solidFill>
              </a:rPr>
              <a:t>H</a:t>
            </a:r>
            <a:r>
              <a:rPr lang="en-US" sz="1800" baseline="-25000" dirty="0" smtClean="0">
                <a:solidFill>
                  <a:srgbClr val="FF0000"/>
                </a:solidFill>
              </a:rPr>
              <a:t>35</a:t>
            </a:r>
            <a:r>
              <a:rPr lang="en-US" sz="1800" dirty="0" smtClean="0">
                <a:solidFill>
                  <a:srgbClr val="FF0000"/>
                </a:solidFill>
              </a:rPr>
              <a:t>	NaOH                    CH</a:t>
            </a:r>
            <a:r>
              <a:rPr lang="en-US" sz="1800" baseline="-25000" dirty="0" smtClean="0">
                <a:solidFill>
                  <a:srgbClr val="FF0000"/>
                </a:solidFill>
              </a:rPr>
              <a:t>2</a:t>
            </a:r>
            <a:r>
              <a:rPr lang="en-US" sz="1800" dirty="0" smtClean="0">
                <a:solidFill>
                  <a:srgbClr val="FF0000"/>
                </a:solidFill>
              </a:rPr>
              <a:t>OH</a:t>
            </a:r>
          </a:p>
          <a:p>
            <a:pPr>
              <a:buNone/>
            </a:pPr>
            <a:r>
              <a:rPr lang="en-US" sz="1800" dirty="0" smtClean="0">
                <a:solidFill>
                  <a:srgbClr val="FF0000"/>
                </a:solidFill>
              </a:rPr>
              <a:t>      |			|                               | </a:t>
            </a:r>
          </a:p>
          <a:p>
            <a:r>
              <a:rPr lang="en-US" sz="1800" dirty="0" smtClean="0">
                <a:solidFill>
                  <a:srgbClr val="FF0000"/>
                </a:solidFill>
              </a:rPr>
              <a:t> CHOOC · C</a:t>
            </a:r>
            <a:r>
              <a:rPr lang="en-US" sz="1800" baseline="-25000" dirty="0" smtClean="0">
                <a:solidFill>
                  <a:srgbClr val="FF0000"/>
                </a:solidFill>
              </a:rPr>
              <a:t>17</a:t>
            </a:r>
            <a:r>
              <a:rPr lang="en-US" sz="1800" dirty="0" smtClean="0">
                <a:solidFill>
                  <a:srgbClr val="FF0000"/>
                </a:solidFill>
              </a:rPr>
              <a:t>H</a:t>
            </a:r>
            <a:r>
              <a:rPr lang="en-US" sz="1800" baseline="-25000" dirty="0" smtClean="0">
                <a:solidFill>
                  <a:srgbClr val="FF0000"/>
                </a:solidFill>
              </a:rPr>
              <a:t>35</a:t>
            </a:r>
            <a:r>
              <a:rPr lang="en-US" sz="1800" dirty="0" smtClean="0">
                <a:solidFill>
                  <a:srgbClr val="FF0000"/>
                </a:solidFill>
              </a:rPr>
              <a:t>   +	NaOH  </a:t>
            </a:r>
            <a:r>
              <a:rPr lang="en-US" sz="1800" dirty="0" smtClean="0">
                <a:solidFill>
                  <a:srgbClr val="FF0000"/>
                </a:solidFill>
                <a:sym typeface="Symbol"/>
              </a:rPr>
              <a:t></a:t>
            </a:r>
            <a:r>
              <a:rPr lang="en-US" sz="1800" dirty="0" smtClean="0">
                <a:solidFill>
                  <a:srgbClr val="FF0000"/>
                </a:solidFill>
              </a:rPr>
              <a:t>	CHOH + 3 C</a:t>
            </a:r>
            <a:r>
              <a:rPr lang="en-US" sz="1800" baseline="-25000" dirty="0" smtClean="0">
                <a:solidFill>
                  <a:srgbClr val="FF0000"/>
                </a:solidFill>
              </a:rPr>
              <a:t>17</a:t>
            </a:r>
            <a:r>
              <a:rPr lang="en-US" sz="1800" dirty="0" smtClean="0">
                <a:solidFill>
                  <a:srgbClr val="FF0000"/>
                </a:solidFill>
              </a:rPr>
              <a:t>H</a:t>
            </a:r>
            <a:r>
              <a:rPr lang="en-US" sz="1800" baseline="-25000" dirty="0" smtClean="0">
                <a:solidFill>
                  <a:srgbClr val="FF0000"/>
                </a:solidFill>
              </a:rPr>
              <a:t>35</a:t>
            </a:r>
            <a:r>
              <a:rPr lang="en-US" sz="1800" dirty="0" smtClean="0">
                <a:solidFill>
                  <a:srgbClr val="FF0000"/>
                </a:solidFill>
              </a:rPr>
              <a:t>COONa</a:t>
            </a:r>
          </a:p>
          <a:p>
            <a:pPr>
              <a:buNone/>
            </a:pPr>
            <a:r>
              <a:rPr lang="en-US" sz="1800" dirty="0" smtClean="0">
                <a:solidFill>
                  <a:srgbClr val="FF0000"/>
                </a:solidFill>
              </a:rPr>
              <a:t>      | 			|                               | </a:t>
            </a:r>
          </a:p>
          <a:p>
            <a:r>
              <a:rPr lang="en-US" sz="1800" dirty="0" smtClean="0">
                <a:solidFill>
                  <a:srgbClr val="FF0000"/>
                </a:solidFill>
              </a:rPr>
              <a:t>CH</a:t>
            </a:r>
            <a:r>
              <a:rPr lang="en-US" sz="1800" baseline="-25000" dirty="0" smtClean="0">
                <a:solidFill>
                  <a:srgbClr val="FF0000"/>
                </a:solidFill>
              </a:rPr>
              <a:t>2</a:t>
            </a:r>
            <a:r>
              <a:rPr lang="en-US" sz="1800" dirty="0" smtClean="0">
                <a:solidFill>
                  <a:srgbClr val="FF0000"/>
                </a:solidFill>
              </a:rPr>
              <a:t>OOC · C</a:t>
            </a:r>
            <a:r>
              <a:rPr lang="en-US" sz="1800" baseline="-25000" dirty="0" smtClean="0">
                <a:solidFill>
                  <a:srgbClr val="FF0000"/>
                </a:solidFill>
              </a:rPr>
              <a:t>17</a:t>
            </a:r>
            <a:r>
              <a:rPr lang="en-US" sz="1800" dirty="0" smtClean="0">
                <a:solidFill>
                  <a:srgbClr val="FF0000"/>
                </a:solidFill>
              </a:rPr>
              <a:t>H</a:t>
            </a:r>
            <a:r>
              <a:rPr lang="en-US" sz="1800" baseline="-25000" dirty="0" smtClean="0">
                <a:solidFill>
                  <a:srgbClr val="FF0000"/>
                </a:solidFill>
              </a:rPr>
              <a:t>35</a:t>
            </a:r>
            <a:r>
              <a:rPr lang="en-US" sz="1800" dirty="0" smtClean="0">
                <a:solidFill>
                  <a:srgbClr val="FF0000"/>
                </a:solidFill>
              </a:rPr>
              <a:t>	NaOH	                CH</a:t>
            </a:r>
            <a:r>
              <a:rPr lang="en-US" sz="1800" baseline="-25000" dirty="0" smtClean="0">
                <a:solidFill>
                  <a:srgbClr val="FF0000"/>
                </a:solidFill>
              </a:rPr>
              <a:t>2</a:t>
            </a:r>
            <a:r>
              <a:rPr lang="en-US" sz="1800" dirty="0" smtClean="0">
                <a:solidFill>
                  <a:srgbClr val="FF0000"/>
                </a:solidFill>
              </a:rPr>
              <a:t>OH     </a:t>
            </a:r>
          </a:p>
          <a:p>
            <a:pPr>
              <a:buNone/>
            </a:pPr>
            <a:r>
              <a:rPr lang="en-US" sz="1800" dirty="0" smtClean="0">
                <a:solidFill>
                  <a:srgbClr val="FF0000"/>
                </a:solidFill>
              </a:rPr>
              <a:t>			            (Glycerol)	           Sodium stearate (Soap)</a:t>
            </a:r>
          </a:p>
          <a:p>
            <a:r>
              <a:rPr lang="en-US" sz="1800" dirty="0" smtClean="0"/>
              <a:t>	Actually, we will be getting a mixture of sodium salts of different fatty acids. This mixture is known as soap. In recent years, the tendency has been to </a:t>
            </a:r>
            <a:r>
              <a:rPr lang="en-US" sz="1800" dirty="0" err="1" smtClean="0"/>
              <a:t>hydrolyse</a:t>
            </a:r>
            <a:r>
              <a:rPr lang="en-US" sz="1800" dirty="0" smtClean="0"/>
              <a:t> the fat or oil first with water and after recovery of glycerol </a:t>
            </a:r>
            <a:r>
              <a:rPr lang="en-US" sz="1800" dirty="0" err="1" smtClean="0"/>
              <a:t>neutralise</a:t>
            </a:r>
            <a:r>
              <a:rPr lang="en-US" sz="1800" dirty="0" smtClean="0"/>
              <a:t> the fatty acid mixture obtained with alkali to get soap. </a:t>
            </a:r>
          </a:p>
          <a:p>
            <a:r>
              <a:rPr lang="en-US" sz="1800" dirty="0" smtClean="0">
                <a:solidFill>
                  <a:srgbClr val="C00000"/>
                </a:solidFill>
              </a:rPr>
              <a:t>C</a:t>
            </a:r>
            <a:r>
              <a:rPr lang="en-US" sz="1800" baseline="-25000" dirty="0" smtClean="0">
                <a:solidFill>
                  <a:srgbClr val="C00000"/>
                </a:solidFill>
              </a:rPr>
              <a:t>3</a:t>
            </a:r>
            <a:r>
              <a:rPr lang="en-US" sz="1800" dirty="0" smtClean="0">
                <a:solidFill>
                  <a:srgbClr val="C00000"/>
                </a:solidFill>
              </a:rPr>
              <a:t>H</a:t>
            </a:r>
            <a:r>
              <a:rPr lang="en-US" sz="1800" baseline="-25000" dirty="0" smtClean="0">
                <a:solidFill>
                  <a:srgbClr val="C00000"/>
                </a:solidFill>
              </a:rPr>
              <a:t>5</a:t>
            </a:r>
            <a:r>
              <a:rPr lang="en-US" sz="1800" dirty="0" smtClean="0">
                <a:solidFill>
                  <a:srgbClr val="C00000"/>
                </a:solidFill>
              </a:rPr>
              <a:t>(OOC·C</a:t>
            </a:r>
            <a:r>
              <a:rPr lang="en-US" sz="1800" baseline="-25000" dirty="0" smtClean="0">
                <a:solidFill>
                  <a:srgbClr val="C00000"/>
                </a:solidFill>
              </a:rPr>
              <a:t>17</a:t>
            </a:r>
            <a:r>
              <a:rPr lang="en-US" sz="1800" dirty="0" smtClean="0">
                <a:solidFill>
                  <a:srgbClr val="C00000"/>
                </a:solidFill>
              </a:rPr>
              <a:t>H</a:t>
            </a:r>
            <a:r>
              <a:rPr lang="en-US" sz="1800" baseline="-25000" dirty="0" smtClean="0">
                <a:solidFill>
                  <a:srgbClr val="C00000"/>
                </a:solidFill>
              </a:rPr>
              <a:t>35</a:t>
            </a:r>
            <a:r>
              <a:rPr lang="en-US" sz="1800" dirty="0" smtClean="0">
                <a:solidFill>
                  <a:srgbClr val="C00000"/>
                </a:solidFill>
              </a:rPr>
              <a:t>)</a:t>
            </a:r>
            <a:r>
              <a:rPr lang="en-US" sz="1800" baseline="-25000" dirty="0" smtClean="0">
                <a:solidFill>
                  <a:srgbClr val="C00000"/>
                </a:solidFill>
              </a:rPr>
              <a:t>3</a:t>
            </a:r>
            <a:r>
              <a:rPr lang="en-US" sz="1800" dirty="0" smtClean="0">
                <a:solidFill>
                  <a:srgbClr val="C00000"/>
                </a:solidFill>
              </a:rPr>
              <a:t> + 3H</a:t>
            </a:r>
            <a:r>
              <a:rPr lang="en-US" sz="1800" baseline="-25000" dirty="0" smtClean="0">
                <a:solidFill>
                  <a:srgbClr val="C00000"/>
                </a:solidFill>
              </a:rPr>
              <a:t>2</a:t>
            </a:r>
            <a:r>
              <a:rPr lang="en-US" sz="1800" dirty="0" smtClean="0">
                <a:solidFill>
                  <a:srgbClr val="C00000"/>
                </a:solidFill>
              </a:rPr>
              <a:t>O</a:t>
            </a:r>
            <a:r>
              <a:rPr lang="en-US" sz="1800" dirty="0" smtClean="0">
                <a:solidFill>
                  <a:srgbClr val="C00000"/>
                </a:solidFill>
                <a:sym typeface="Symbol"/>
              </a:rPr>
              <a:t> </a:t>
            </a:r>
            <a:r>
              <a:rPr lang="en-US" sz="1800" dirty="0" smtClean="0">
                <a:solidFill>
                  <a:srgbClr val="C00000"/>
                </a:solidFill>
              </a:rPr>
              <a:t>, C</a:t>
            </a:r>
            <a:r>
              <a:rPr lang="en-US" sz="1800" baseline="-25000" dirty="0" smtClean="0">
                <a:solidFill>
                  <a:srgbClr val="C00000"/>
                </a:solidFill>
              </a:rPr>
              <a:t>3</a:t>
            </a:r>
            <a:r>
              <a:rPr lang="en-US" sz="1800" dirty="0" smtClean="0">
                <a:solidFill>
                  <a:srgbClr val="C00000"/>
                </a:solidFill>
              </a:rPr>
              <a:t>H</a:t>
            </a:r>
            <a:r>
              <a:rPr lang="en-US" sz="1800" baseline="-25000" dirty="0" smtClean="0">
                <a:solidFill>
                  <a:srgbClr val="C00000"/>
                </a:solidFill>
              </a:rPr>
              <a:t>5</a:t>
            </a:r>
            <a:r>
              <a:rPr lang="en-US" sz="1800" dirty="0" smtClean="0">
                <a:solidFill>
                  <a:srgbClr val="C00000"/>
                </a:solidFill>
              </a:rPr>
              <a:t>(OH)</a:t>
            </a:r>
            <a:r>
              <a:rPr lang="en-US" sz="1800" baseline="-25000" dirty="0" smtClean="0">
                <a:solidFill>
                  <a:srgbClr val="C00000"/>
                </a:solidFill>
              </a:rPr>
              <a:t>3</a:t>
            </a:r>
            <a:r>
              <a:rPr lang="en-US" sz="1800" dirty="0" smtClean="0">
                <a:solidFill>
                  <a:srgbClr val="C00000"/>
                </a:solidFill>
              </a:rPr>
              <a:t> + 3C</a:t>
            </a:r>
            <a:r>
              <a:rPr lang="en-US" sz="1800" baseline="-25000" dirty="0" smtClean="0">
                <a:solidFill>
                  <a:srgbClr val="C00000"/>
                </a:solidFill>
              </a:rPr>
              <a:t>17</a:t>
            </a:r>
            <a:r>
              <a:rPr lang="en-US" sz="1800" dirty="0" smtClean="0">
                <a:solidFill>
                  <a:srgbClr val="C00000"/>
                </a:solidFill>
              </a:rPr>
              <a:t>H</a:t>
            </a:r>
            <a:r>
              <a:rPr lang="en-US" sz="1800" baseline="-25000" dirty="0" smtClean="0">
                <a:solidFill>
                  <a:srgbClr val="C00000"/>
                </a:solidFill>
              </a:rPr>
              <a:t>35</a:t>
            </a:r>
            <a:r>
              <a:rPr lang="en-US" sz="1800" dirty="0" smtClean="0">
                <a:solidFill>
                  <a:srgbClr val="C00000"/>
                </a:solidFill>
              </a:rPr>
              <a:t>COOH</a:t>
            </a:r>
          </a:p>
          <a:p>
            <a:pPr>
              <a:buNone/>
            </a:pPr>
            <a:r>
              <a:rPr lang="en-US" sz="1800" dirty="0" smtClean="0">
                <a:solidFill>
                  <a:srgbClr val="C00000"/>
                </a:solidFill>
              </a:rPr>
              <a:t> 		                                                 glycerol          </a:t>
            </a:r>
            <a:r>
              <a:rPr lang="en-US" sz="1800" dirty="0" err="1" smtClean="0">
                <a:solidFill>
                  <a:srgbClr val="C00000"/>
                </a:solidFill>
              </a:rPr>
              <a:t>Stearic</a:t>
            </a:r>
            <a:r>
              <a:rPr lang="en-US" sz="1800" dirty="0" smtClean="0">
                <a:solidFill>
                  <a:srgbClr val="C00000"/>
                </a:solidFill>
              </a:rPr>
              <a:t> acid </a:t>
            </a:r>
          </a:p>
          <a:p>
            <a:r>
              <a:rPr lang="en-US" sz="1800" dirty="0" smtClean="0">
                <a:solidFill>
                  <a:srgbClr val="C00000"/>
                </a:solidFill>
              </a:rPr>
              <a:t> C</a:t>
            </a:r>
            <a:r>
              <a:rPr lang="en-US" sz="1800" baseline="-25000" dirty="0" smtClean="0">
                <a:solidFill>
                  <a:srgbClr val="C00000"/>
                </a:solidFill>
              </a:rPr>
              <a:t>17</a:t>
            </a:r>
            <a:r>
              <a:rPr lang="en-US" sz="1800" dirty="0" smtClean="0">
                <a:solidFill>
                  <a:srgbClr val="C00000"/>
                </a:solidFill>
              </a:rPr>
              <a:t>H</a:t>
            </a:r>
            <a:r>
              <a:rPr lang="en-US" sz="1800" baseline="-25000" dirty="0" smtClean="0">
                <a:solidFill>
                  <a:srgbClr val="C00000"/>
                </a:solidFill>
              </a:rPr>
              <a:t>35</a:t>
            </a:r>
            <a:r>
              <a:rPr lang="en-US" sz="1800" dirty="0" smtClean="0">
                <a:solidFill>
                  <a:srgbClr val="C00000"/>
                </a:solidFill>
              </a:rPr>
              <a:t>COOH + NaOH        </a:t>
            </a:r>
            <a:r>
              <a:rPr lang="en-US" sz="1800" dirty="0" smtClean="0">
                <a:solidFill>
                  <a:srgbClr val="C00000"/>
                </a:solidFill>
                <a:sym typeface="Symbol"/>
              </a:rPr>
              <a:t></a:t>
            </a:r>
            <a:r>
              <a:rPr lang="en-US" sz="1800" dirty="0" smtClean="0">
                <a:solidFill>
                  <a:srgbClr val="C00000"/>
                </a:solidFill>
              </a:rPr>
              <a:t>       C</a:t>
            </a:r>
            <a:r>
              <a:rPr lang="en-US" sz="1800" baseline="-25000" dirty="0" smtClean="0">
                <a:solidFill>
                  <a:srgbClr val="C00000"/>
                </a:solidFill>
              </a:rPr>
              <a:t>17</a:t>
            </a:r>
            <a:r>
              <a:rPr lang="en-US" sz="1800" dirty="0" smtClean="0">
                <a:solidFill>
                  <a:srgbClr val="C00000"/>
                </a:solidFill>
              </a:rPr>
              <a:t>H</a:t>
            </a:r>
            <a:r>
              <a:rPr lang="en-US" sz="1800" baseline="-25000" dirty="0" smtClean="0">
                <a:solidFill>
                  <a:srgbClr val="C00000"/>
                </a:solidFill>
              </a:rPr>
              <a:t>35</a:t>
            </a:r>
            <a:r>
              <a:rPr lang="en-US" sz="1800" dirty="0" smtClean="0">
                <a:solidFill>
                  <a:srgbClr val="C00000"/>
                </a:solidFill>
              </a:rPr>
              <a:t>COONa + H</a:t>
            </a:r>
            <a:r>
              <a:rPr lang="en-US" sz="1800" baseline="-25000" dirty="0" smtClean="0">
                <a:solidFill>
                  <a:srgbClr val="C00000"/>
                </a:solidFill>
              </a:rPr>
              <a:t>2</a:t>
            </a:r>
            <a:r>
              <a:rPr lang="en-US" sz="1800" dirty="0" smtClean="0">
                <a:solidFill>
                  <a:srgbClr val="C00000"/>
                </a:solidFill>
              </a:rPr>
              <a:t>O</a:t>
            </a:r>
          </a:p>
          <a:p>
            <a:pPr>
              <a:buNone/>
            </a:pPr>
            <a:r>
              <a:rPr lang="en-US" sz="1800" dirty="0" smtClean="0">
                <a:solidFill>
                  <a:srgbClr val="C00000"/>
                </a:solidFill>
              </a:rPr>
              <a:t>         </a:t>
            </a:r>
            <a:r>
              <a:rPr lang="en-US" sz="1800" dirty="0" err="1" smtClean="0">
                <a:solidFill>
                  <a:srgbClr val="C00000"/>
                </a:solidFill>
              </a:rPr>
              <a:t>Stearic</a:t>
            </a:r>
            <a:r>
              <a:rPr lang="en-US" sz="1800" dirty="0" smtClean="0">
                <a:solidFill>
                  <a:srgbClr val="C00000"/>
                </a:solidFill>
              </a:rPr>
              <a:t>            Caustic                    Sodium stearate  </a:t>
            </a:r>
          </a:p>
          <a:p>
            <a:pPr>
              <a:buNone/>
            </a:pPr>
            <a:r>
              <a:rPr lang="en-US" sz="1800" dirty="0" smtClean="0">
                <a:solidFill>
                  <a:srgbClr val="C00000"/>
                </a:solidFill>
              </a:rPr>
              <a:t>          acid                 soda                              (soap)</a:t>
            </a:r>
          </a:p>
          <a:p>
            <a:pPr>
              <a:buNone/>
            </a:pPr>
            <a:endParaRPr lang="en-US" sz="1800"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Autofit/>
          </a:bodyPr>
          <a:lstStyle/>
          <a:p>
            <a:pPr algn="ctr"/>
            <a:r>
              <a:rPr lang="en-US" sz="4000" b="1" dirty="0" smtClean="0"/>
              <a:t> </a:t>
            </a:r>
            <a:r>
              <a:rPr lang="en-US" sz="4000" b="1" dirty="0" smtClean="0">
                <a:solidFill>
                  <a:srgbClr val="FF00FF"/>
                </a:solidFill>
              </a:rPr>
              <a:t>i. Raw materials: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b="1" dirty="0" smtClean="0">
                <a:solidFill>
                  <a:srgbClr val="FF0000"/>
                </a:solidFill>
              </a:rPr>
              <a:t>1. Alkaline Materials:</a:t>
            </a:r>
            <a:endParaRPr lang="en-US" dirty="0" smtClean="0">
              <a:solidFill>
                <a:srgbClr val="FF0000"/>
              </a:solidFill>
            </a:endParaRPr>
          </a:p>
          <a:p>
            <a:r>
              <a:rPr lang="en-US" b="1" dirty="0" smtClean="0">
                <a:solidFill>
                  <a:srgbClr val="FF00FF"/>
                </a:solidFill>
              </a:rPr>
              <a:t>a) Sodium carbonate (Na</a:t>
            </a:r>
            <a:r>
              <a:rPr lang="en-US" b="1" baseline="-25000" dirty="0" smtClean="0">
                <a:solidFill>
                  <a:srgbClr val="FF00FF"/>
                </a:solidFill>
              </a:rPr>
              <a:t>2</a:t>
            </a:r>
            <a:r>
              <a:rPr lang="en-US" b="1" dirty="0" smtClean="0">
                <a:solidFill>
                  <a:srgbClr val="FF00FF"/>
                </a:solidFill>
              </a:rPr>
              <a:t>CO</a:t>
            </a:r>
            <a:r>
              <a:rPr lang="en-US" b="1" baseline="-25000" dirty="0" smtClean="0">
                <a:solidFill>
                  <a:srgbClr val="FF00FF"/>
                </a:solidFill>
              </a:rPr>
              <a:t>3</a:t>
            </a:r>
            <a:r>
              <a:rPr lang="en-US" b="1" dirty="0" smtClean="0">
                <a:solidFill>
                  <a:srgbClr val="FF00FF"/>
                </a:solidFill>
              </a:rPr>
              <a:t>)</a:t>
            </a:r>
            <a:r>
              <a:rPr lang="en-US" dirty="0" smtClean="0">
                <a:solidFill>
                  <a:srgbClr val="FF00FF"/>
                </a:solidFill>
              </a:rPr>
              <a:t>: </a:t>
            </a:r>
            <a:r>
              <a:rPr lang="en-US" dirty="0" smtClean="0"/>
              <a:t>This is a non-</a:t>
            </a:r>
            <a:r>
              <a:rPr lang="en-US" dirty="0" err="1" smtClean="0"/>
              <a:t>saponifying</a:t>
            </a:r>
            <a:r>
              <a:rPr lang="en-US" dirty="0" smtClean="0"/>
              <a:t> alkali and hence is used to prepare soaps from fatty acids but not from oils and fats.</a:t>
            </a:r>
          </a:p>
          <a:p>
            <a:r>
              <a:rPr lang="en-US" b="1" dirty="0" smtClean="0">
                <a:solidFill>
                  <a:srgbClr val="FF00FF"/>
                </a:solidFill>
              </a:rPr>
              <a:t>b) Caustic soda (NaOH):</a:t>
            </a:r>
            <a:r>
              <a:rPr lang="en-US" dirty="0" smtClean="0">
                <a:solidFill>
                  <a:srgbClr val="FF00FF"/>
                </a:solidFill>
              </a:rPr>
              <a:t> </a:t>
            </a:r>
            <a:r>
              <a:rPr lang="en-US" dirty="0" smtClean="0"/>
              <a:t>This is the most widely used alkali in the manufacture of hard soaps which are most common. As this is a </a:t>
            </a:r>
            <a:r>
              <a:rPr lang="en-US" dirty="0" err="1" smtClean="0"/>
              <a:t>saponifying</a:t>
            </a:r>
            <a:r>
              <a:rPr lang="en-US" dirty="0" smtClean="0"/>
              <a:t> alkali it can be used for oils, fats and fatty acids as well. </a:t>
            </a:r>
          </a:p>
          <a:p>
            <a:r>
              <a:rPr lang="en-US" b="1" dirty="0" smtClean="0">
                <a:solidFill>
                  <a:srgbClr val="FF00FF"/>
                </a:solidFill>
              </a:rPr>
              <a:t>c) Caustic potash (KOH):</a:t>
            </a:r>
            <a:r>
              <a:rPr lang="en-US" dirty="0" smtClean="0">
                <a:solidFill>
                  <a:srgbClr val="FF00FF"/>
                </a:solidFill>
              </a:rPr>
              <a:t> </a:t>
            </a:r>
            <a:r>
              <a:rPr lang="en-US" dirty="0" smtClean="0"/>
              <a:t>This is used for getting soft-soaps from fats and fatty acids. </a:t>
            </a:r>
          </a:p>
          <a:p>
            <a:r>
              <a:rPr lang="en-US" b="1" dirty="0" smtClean="0">
                <a:solidFill>
                  <a:srgbClr val="FF00FF"/>
                </a:solidFill>
              </a:rPr>
              <a:t>d) Ammonium hydroxide (NH</a:t>
            </a:r>
            <a:r>
              <a:rPr lang="en-US" b="1" baseline="-25000" dirty="0" smtClean="0">
                <a:solidFill>
                  <a:srgbClr val="FF00FF"/>
                </a:solidFill>
              </a:rPr>
              <a:t>4</a:t>
            </a:r>
            <a:r>
              <a:rPr lang="en-US" b="1" dirty="0" smtClean="0">
                <a:solidFill>
                  <a:srgbClr val="FF00FF"/>
                </a:solidFill>
              </a:rPr>
              <a:t>OH)</a:t>
            </a:r>
            <a:r>
              <a:rPr lang="en-US" dirty="0" smtClean="0">
                <a:solidFill>
                  <a:srgbClr val="FF00FF"/>
                </a:solidFill>
              </a:rPr>
              <a:t>: </a:t>
            </a:r>
            <a:r>
              <a:rPr lang="en-US" dirty="0" smtClean="0"/>
              <a:t>Its use is similar to that of carbonate. </a:t>
            </a:r>
          </a:p>
          <a:p>
            <a:r>
              <a:rPr lang="en-US" b="1" dirty="0" smtClean="0">
                <a:solidFill>
                  <a:srgbClr val="FF00FF"/>
                </a:solidFill>
              </a:rPr>
              <a:t>e) </a:t>
            </a:r>
            <a:r>
              <a:rPr lang="en-US" b="1" dirty="0" err="1" smtClean="0">
                <a:solidFill>
                  <a:srgbClr val="FF00FF"/>
                </a:solidFill>
              </a:rPr>
              <a:t>Ethanolamines</a:t>
            </a:r>
            <a:r>
              <a:rPr lang="en-US" dirty="0" smtClean="0">
                <a:solidFill>
                  <a:srgbClr val="FF00FF"/>
                </a:solidFill>
              </a:rPr>
              <a:t>:</a:t>
            </a:r>
            <a:r>
              <a:rPr lang="en-US" dirty="0" smtClean="0"/>
              <a:t> These can be considered as derivatives of ammonia in which one or more hydrogen atoms are replaced by –CH</a:t>
            </a:r>
            <a:r>
              <a:rPr lang="en-US" baseline="-25000" dirty="0" smtClean="0"/>
              <a:t>2</a:t>
            </a:r>
            <a:r>
              <a:rPr lang="en-US" dirty="0" smtClean="0"/>
              <a:t>.CH</a:t>
            </a:r>
            <a:r>
              <a:rPr lang="en-US" baseline="-25000" dirty="0" smtClean="0"/>
              <a:t>2</a:t>
            </a:r>
            <a:r>
              <a:rPr lang="en-US" dirty="0" smtClean="0"/>
              <a:t>OH group. </a:t>
            </a:r>
          </a:p>
          <a:p>
            <a:r>
              <a:rPr lang="en-US" dirty="0" smtClean="0"/>
              <a:t>NH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OH 		NH. (CH</a:t>
            </a:r>
            <a:r>
              <a:rPr lang="en-US" baseline="-25000" dirty="0" smtClean="0"/>
              <a:t>2</a:t>
            </a:r>
            <a:r>
              <a:rPr lang="en-US" dirty="0" smtClean="0"/>
              <a:t>.CH</a:t>
            </a:r>
            <a:r>
              <a:rPr lang="en-US" baseline="-25000" dirty="0" smtClean="0"/>
              <a:t>2</a:t>
            </a:r>
            <a:r>
              <a:rPr lang="en-US" dirty="0" smtClean="0"/>
              <a:t>OH)</a:t>
            </a:r>
            <a:r>
              <a:rPr lang="en-US" baseline="-25000" dirty="0" smtClean="0"/>
              <a:t> 2</a:t>
            </a:r>
            <a:r>
              <a:rPr lang="en-US" dirty="0" smtClean="0"/>
              <a:t> 		</a:t>
            </a:r>
          </a:p>
          <a:p>
            <a:pPr>
              <a:buNone/>
            </a:pPr>
            <a:r>
              <a:rPr lang="en-US" dirty="0" smtClean="0"/>
              <a:t>      N—(CH</a:t>
            </a:r>
            <a:r>
              <a:rPr lang="en-US" baseline="-25000" dirty="0" smtClean="0"/>
              <a:t>2</a:t>
            </a:r>
            <a:r>
              <a:rPr lang="en-US" dirty="0" smtClean="0"/>
              <a:t>.CH</a:t>
            </a:r>
            <a:r>
              <a:rPr lang="en-US" baseline="-25000" dirty="0" smtClean="0"/>
              <a:t>2</a:t>
            </a:r>
            <a:r>
              <a:rPr lang="en-US" dirty="0" smtClean="0"/>
              <a:t>OH)</a:t>
            </a:r>
            <a:r>
              <a:rPr lang="en-US" baseline="-25000" dirty="0" smtClean="0"/>
              <a:t> 3</a:t>
            </a:r>
            <a:r>
              <a:rPr lang="en-US" dirty="0" smtClean="0"/>
              <a:t> </a:t>
            </a:r>
          </a:p>
          <a:p>
            <a:r>
              <a:rPr lang="en-US" dirty="0" smtClean="0"/>
              <a:t>Mono-ethanolamine		  </a:t>
            </a:r>
            <a:r>
              <a:rPr lang="en-US" dirty="0" err="1" smtClean="0"/>
              <a:t>diethanolamine</a:t>
            </a:r>
            <a:r>
              <a:rPr lang="en-US" dirty="0" smtClean="0"/>
              <a:t>		    </a:t>
            </a:r>
            <a:r>
              <a:rPr lang="en-US" dirty="0" err="1" smtClean="0"/>
              <a:t>triethanolamine</a:t>
            </a: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lnSpcReduction="10000"/>
          </a:bodyPr>
          <a:lstStyle/>
          <a:p>
            <a:pPr algn="just">
              <a:buNone/>
            </a:pPr>
            <a:r>
              <a:rPr lang="en-US" b="1" dirty="0" smtClean="0">
                <a:solidFill>
                  <a:srgbClr val="FF00FF"/>
                </a:solidFill>
                <a:latin typeface="+mj-lt"/>
              </a:rPr>
              <a:t>2. Common Salt (NaCl):</a:t>
            </a:r>
            <a:endParaRPr lang="en-US" dirty="0" smtClean="0">
              <a:solidFill>
                <a:srgbClr val="FF00FF"/>
              </a:solidFill>
              <a:latin typeface="+mj-lt"/>
            </a:endParaRPr>
          </a:p>
          <a:p>
            <a:pPr algn="just">
              <a:buNone/>
            </a:pPr>
            <a:r>
              <a:rPr lang="en-US" dirty="0" smtClean="0">
                <a:latin typeface="+mj-lt"/>
              </a:rPr>
              <a:t>		This is required for salting out process during the manufacture of soaps. It should be free from impurities like Fe, Cu, and Mg.</a:t>
            </a:r>
          </a:p>
          <a:p>
            <a:pPr algn="just">
              <a:buNone/>
            </a:pPr>
            <a:r>
              <a:rPr lang="en-US" b="1" dirty="0" smtClean="0">
                <a:solidFill>
                  <a:srgbClr val="FF00FF"/>
                </a:solidFill>
                <a:latin typeface="+mj-lt"/>
              </a:rPr>
              <a:t>3. Fats, Oils and Fatty Acids:</a:t>
            </a:r>
            <a:endParaRPr lang="en-US" dirty="0" smtClean="0">
              <a:solidFill>
                <a:srgbClr val="FF00FF"/>
              </a:solidFill>
              <a:latin typeface="+mj-lt"/>
            </a:endParaRPr>
          </a:p>
          <a:p>
            <a:pPr algn="just">
              <a:buNone/>
            </a:pPr>
            <a:r>
              <a:rPr lang="en-US" b="1" dirty="0" smtClean="0">
                <a:solidFill>
                  <a:srgbClr val="C00000"/>
                </a:solidFill>
                <a:latin typeface="+mj-lt"/>
              </a:rPr>
              <a:t>a) Tallow</a:t>
            </a:r>
            <a:r>
              <a:rPr lang="en-US" dirty="0" smtClean="0">
                <a:solidFill>
                  <a:srgbClr val="C00000"/>
                </a:solidFill>
                <a:latin typeface="+mj-lt"/>
              </a:rPr>
              <a:t>: </a:t>
            </a:r>
            <a:r>
              <a:rPr lang="en-US" dirty="0" smtClean="0">
                <a:latin typeface="+mj-lt"/>
              </a:rPr>
              <a:t>This is the principal fatty material used in the soap making. It is derived from the fat of cow, oxen, sheep, goat and other animals. It consists essentially of two glycerides: </a:t>
            </a:r>
            <a:r>
              <a:rPr lang="en-US" dirty="0" err="1" smtClean="0">
                <a:latin typeface="+mj-lt"/>
              </a:rPr>
              <a:t>olein</a:t>
            </a:r>
            <a:r>
              <a:rPr lang="en-US" dirty="0" smtClean="0">
                <a:latin typeface="+mj-lt"/>
              </a:rPr>
              <a:t> (40%) and </a:t>
            </a:r>
            <a:r>
              <a:rPr lang="en-US" dirty="0" err="1" smtClean="0">
                <a:latin typeface="+mj-lt"/>
              </a:rPr>
              <a:t>stearin</a:t>
            </a:r>
            <a:r>
              <a:rPr lang="en-US" dirty="0" smtClean="0">
                <a:latin typeface="+mj-lt"/>
              </a:rPr>
              <a:t> (60%). This is usually mixed with coconut oil to reduce the hardness and increase the solubility of the soap.</a:t>
            </a:r>
          </a:p>
          <a:p>
            <a:pPr algn="just">
              <a:buNone/>
            </a:pPr>
            <a:r>
              <a:rPr lang="en-US" b="1" dirty="0" smtClean="0">
                <a:solidFill>
                  <a:srgbClr val="C00000"/>
                </a:solidFill>
                <a:latin typeface="+mj-lt"/>
              </a:rPr>
              <a:t>b) Grease or lard</a:t>
            </a:r>
            <a:r>
              <a:rPr lang="en-US" dirty="0" smtClean="0">
                <a:latin typeface="+mj-lt"/>
              </a:rPr>
              <a:t>: This is the second important raw material for soap making. It is obtained from pigs. It is a soft fat like butter and consists mainly of </a:t>
            </a:r>
            <a:r>
              <a:rPr lang="en-US" dirty="0" err="1" smtClean="0">
                <a:latin typeface="+mj-lt"/>
              </a:rPr>
              <a:t>olein</a:t>
            </a:r>
            <a:r>
              <a:rPr lang="en-US" dirty="0" smtClean="0">
                <a:latin typeface="+mj-lt"/>
              </a:rPr>
              <a:t> (60%) and </a:t>
            </a:r>
            <a:r>
              <a:rPr lang="en-US" dirty="0" err="1" smtClean="0">
                <a:latin typeface="+mj-lt"/>
              </a:rPr>
              <a:t>stearin</a:t>
            </a:r>
            <a:r>
              <a:rPr lang="en-US" dirty="0" smtClean="0">
                <a:latin typeface="+mj-lt"/>
              </a:rPr>
              <a:t> (40%). It is used in making best grade of soaps.</a:t>
            </a:r>
            <a:endParaRPr lang="en-US" dirty="0">
              <a:latin typeface="+mj-lt"/>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dirty="0" smtClean="0"/>
              <a:t> </a:t>
            </a:r>
            <a:r>
              <a:rPr lang="en-US" dirty="0" smtClean="0">
                <a:solidFill>
                  <a:srgbClr val="FF00FF"/>
                </a:solidFill>
              </a:rPr>
              <a:t>Raw material</a:t>
            </a:r>
            <a:endParaRPr lang="en-US" dirty="0">
              <a:solidFill>
                <a:srgbClr val="FF00FF"/>
              </a:solidFill>
            </a:endParaRPr>
          </a:p>
        </p:txBody>
      </p:sp>
      <p:sp>
        <p:nvSpPr>
          <p:cNvPr id="3" name="Content Placeholder 2"/>
          <p:cNvSpPr>
            <a:spLocks noGrp="1"/>
          </p:cNvSpPr>
          <p:nvPr>
            <p:ph idx="1"/>
          </p:nvPr>
        </p:nvSpPr>
        <p:spPr>
          <a:xfrm>
            <a:off x="457200" y="1295400"/>
            <a:ext cx="8229600" cy="5181600"/>
          </a:xfrm>
        </p:spPr>
        <p:txBody>
          <a:bodyPr>
            <a:normAutofit/>
          </a:bodyPr>
          <a:lstStyle/>
          <a:p>
            <a:pPr algn="just">
              <a:buNone/>
            </a:pPr>
            <a:r>
              <a:rPr lang="en-US" sz="2200" b="1" dirty="0" smtClean="0">
                <a:solidFill>
                  <a:srgbClr val="C00000"/>
                </a:solidFill>
                <a:latin typeface="+mj-lt"/>
              </a:rPr>
              <a:t>c) Coconut oil:</a:t>
            </a:r>
            <a:r>
              <a:rPr lang="en-US" sz="2200" dirty="0" smtClean="0">
                <a:solidFill>
                  <a:srgbClr val="C00000"/>
                </a:solidFill>
                <a:latin typeface="+mj-lt"/>
              </a:rPr>
              <a:t> </a:t>
            </a:r>
            <a:r>
              <a:rPr lang="en-US" sz="2200" dirty="0" smtClean="0">
                <a:latin typeface="+mj-lt"/>
              </a:rPr>
              <a:t>This ranks third in soap manufacture. The principal fatty acid present in it is </a:t>
            </a:r>
            <a:r>
              <a:rPr lang="en-US" sz="2200" dirty="0" err="1" smtClean="0">
                <a:latin typeface="+mj-lt"/>
              </a:rPr>
              <a:t>Lauric</a:t>
            </a:r>
            <a:r>
              <a:rPr lang="en-US" sz="2200" dirty="0" smtClean="0">
                <a:latin typeface="+mj-lt"/>
              </a:rPr>
              <a:t> acid C1</a:t>
            </a:r>
            <a:r>
              <a:rPr lang="en-US" sz="2200" baseline="-25000" dirty="0" smtClean="0">
                <a:latin typeface="+mj-lt"/>
              </a:rPr>
              <a:t>1</a:t>
            </a:r>
            <a:r>
              <a:rPr lang="en-US" sz="2200" dirty="0" smtClean="0">
                <a:latin typeface="+mj-lt"/>
              </a:rPr>
              <a:t>H</a:t>
            </a:r>
            <a:r>
              <a:rPr lang="en-US" sz="2200" baseline="-25000" dirty="0" smtClean="0">
                <a:latin typeface="+mj-lt"/>
              </a:rPr>
              <a:t>23</a:t>
            </a:r>
            <a:r>
              <a:rPr lang="en-US" sz="2200" dirty="0" smtClean="0">
                <a:latin typeface="+mj-lt"/>
              </a:rPr>
              <a:t>COOH. The oil is fairly easily </a:t>
            </a:r>
            <a:r>
              <a:rPr lang="en-US" sz="2200" dirty="0" err="1" smtClean="0">
                <a:latin typeface="+mj-lt"/>
              </a:rPr>
              <a:t>saponified</a:t>
            </a:r>
            <a:r>
              <a:rPr lang="en-US" sz="2200" dirty="0" smtClean="0">
                <a:latin typeface="+mj-lt"/>
              </a:rPr>
              <a:t> and hence employed in soap making by cold process. It gives a hard white soap having good lathering properties.</a:t>
            </a:r>
          </a:p>
          <a:p>
            <a:pPr algn="just">
              <a:buNone/>
            </a:pPr>
            <a:r>
              <a:rPr lang="en-US" sz="2200" b="1" dirty="0" smtClean="0">
                <a:solidFill>
                  <a:srgbClr val="C00000"/>
                </a:solidFill>
                <a:latin typeface="+mj-lt"/>
              </a:rPr>
              <a:t>d) Palm oil: </a:t>
            </a:r>
            <a:r>
              <a:rPr lang="en-US" sz="2200" dirty="0" smtClean="0">
                <a:latin typeface="+mj-lt"/>
              </a:rPr>
              <a:t>It is one of the widely used oil. It consists chiefly of </a:t>
            </a:r>
            <a:r>
              <a:rPr lang="en-US" sz="2200" dirty="0" err="1" smtClean="0">
                <a:latin typeface="+mj-lt"/>
              </a:rPr>
              <a:t>palmitin</a:t>
            </a:r>
            <a:r>
              <a:rPr lang="en-US" sz="2200" dirty="0" smtClean="0">
                <a:latin typeface="+mj-lt"/>
              </a:rPr>
              <a:t> and </a:t>
            </a:r>
            <a:r>
              <a:rPr lang="en-US" sz="2200" dirty="0" err="1" smtClean="0">
                <a:latin typeface="+mj-lt"/>
              </a:rPr>
              <a:t>olein</a:t>
            </a:r>
            <a:r>
              <a:rPr lang="en-US" sz="2200" dirty="0" smtClean="0">
                <a:latin typeface="+mj-lt"/>
              </a:rPr>
              <a:t>. It has very good cleansing action.</a:t>
            </a:r>
          </a:p>
          <a:p>
            <a:pPr algn="just">
              <a:buNone/>
            </a:pPr>
            <a:r>
              <a:rPr lang="en-US" sz="2200" b="1" dirty="0" smtClean="0">
                <a:solidFill>
                  <a:srgbClr val="C00000"/>
                </a:solidFill>
                <a:latin typeface="+mj-lt"/>
              </a:rPr>
              <a:t>e) Linseed oil:</a:t>
            </a:r>
            <a:r>
              <a:rPr lang="en-US" sz="2200" dirty="0" smtClean="0">
                <a:solidFill>
                  <a:srgbClr val="C00000"/>
                </a:solidFill>
                <a:latin typeface="+mj-lt"/>
              </a:rPr>
              <a:t> </a:t>
            </a:r>
            <a:r>
              <a:rPr lang="en-US" sz="2200" dirty="0" smtClean="0">
                <a:latin typeface="+mj-lt"/>
              </a:rPr>
              <a:t>This is easily </a:t>
            </a:r>
            <a:r>
              <a:rPr lang="en-US" sz="2200" dirty="0" err="1" smtClean="0">
                <a:latin typeface="+mj-lt"/>
              </a:rPr>
              <a:t>saponified</a:t>
            </a:r>
            <a:r>
              <a:rPr lang="en-US" sz="2200" dirty="0" smtClean="0">
                <a:latin typeface="+mj-lt"/>
              </a:rPr>
              <a:t> by boiling with caustic </a:t>
            </a:r>
            <a:r>
              <a:rPr lang="en-US" sz="2200" dirty="0" err="1" smtClean="0">
                <a:latin typeface="+mj-lt"/>
              </a:rPr>
              <a:t>alkalies</a:t>
            </a:r>
            <a:r>
              <a:rPr lang="en-US" sz="2200" dirty="0" smtClean="0">
                <a:latin typeface="+mj-lt"/>
              </a:rPr>
              <a:t> and nearly all soft soaps are made from it. It contains </a:t>
            </a:r>
            <a:r>
              <a:rPr lang="en-US" sz="2200" dirty="0" err="1" smtClean="0">
                <a:latin typeface="+mj-lt"/>
              </a:rPr>
              <a:t>linoleic</a:t>
            </a:r>
            <a:r>
              <a:rPr lang="en-US" sz="2200" dirty="0" smtClean="0">
                <a:latin typeface="+mj-lt"/>
              </a:rPr>
              <a:t> acid C</a:t>
            </a:r>
            <a:r>
              <a:rPr lang="en-US" sz="2200" baseline="-25000" dirty="0" smtClean="0">
                <a:latin typeface="+mj-lt"/>
              </a:rPr>
              <a:t>17</a:t>
            </a:r>
            <a:r>
              <a:rPr lang="en-US" sz="2200" dirty="0" smtClean="0">
                <a:latin typeface="+mj-lt"/>
              </a:rPr>
              <a:t>H</a:t>
            </a:r>
            <a:r>
              <a:rPr lang="en-US" sz="2200" baseline="-25000" dirty="0" smtClean="0">
                <a:latin typeface="+mj-lt"/>
              </a:rPr>
              <a:t>31</a:t>
            </a:r>
            <a:r>
              <a:rPr lang="en-US" sz="2200" dirty="0" smtClean="0">
                <a:latin typeface="+mj-lt"/>
              </a:rPr>
              <a:t>COOH to a large extent.</a:t>
            </a:r>
          </a:p>
          <a:p>
            <a:pPr algn="just">
              <a:buNone/>
            </a:pPr>
            <a:r>
              <a:rPr lang="en-US" sz="2200" b="1" dirty="0" smtClean="0">
                <a:solidFill>
                  <a:srgbClr val="C00000"/>
                </a:solidFill>
                <a:latin typeface="+mj-lt"/>
              </a:rPr>
              <a:t>f) Castor oil</a:t>
            </a:r>
            <a:r>
              <a:rPr lang="en-US" sz="2200" dirty="0" smtClean="0">
                <a:solidFill>
                  <a:srgbClr val="C00000"/>
                </a:solidFill>
                <a:latin typeface="+mj-lt"/>
              </a:rPr>
              <a:t>: </a:t>
            </a:r>
            <a:r>
              <a:rPr lang="en-US" sz="2200" dirty="0" smtClean="0">
                <a:latin typeface="+mj-lt"/>
              </a:rPr>
              <a:t>This is obtained from seeds of castor oil plant. It contains chiefly an unsaturated </a:t>
            </a:r>
            <a:r>
              <a:rPr lang="en-US" sz="2200" dirty="0" err="1" smtClean="0">
                <a:latin typeface="+mj-lt"/>
              </a:rPr>
              <a:t>hydroxy</a:t>
            </a:r>
            <a:r>
              <a:rPr lang="en-US" sz="2200" dirty="0" smtClean="0">
                <a:latin typeface="+mj-lt"/>
              </a:rPr>
              <a:t> acid known as </a:t>
            </a:r>
            <a:r>
              <a:rPr lang="en-US" sz="2200" dirty="0" err="1" smtClean="0">
                <a:latin typeface="+mj-lt"/>
              </a:rPr>
              <a:t>ricinoleic</a:t>
            </a:r>
            <a:r>
              <a:rPr lang="en-US" sz="2200" dirty="0" smtClean="0">
                <a:latin typeface="+mj-lt"/>
              </a:rPr>
              <a:t> acid C</a:t>
            </a:r>
            <a:r>
              <a:rPr lang="en-US" sz="2200" baseline="-25000" dirty="0" smtClean="0">
                <a:latin typeface="+mj-lt"/>
              </a:rPr>
              <a:t>17</a:t>
            </a:r>
            <a:r>
              <a:rPr lang="en-US" sz="2200" dirty="0" smtClean="0">
                <a:latin typeface="+mj-lt"/>
              </a:rPr>
              <a:t>H</a:t>
            </a:r>
            <a:r>
              <a:rPr lang="en-US" sz="2200" baseline="-25000" dirty="0" smtClean="0">
                <a:latin typeface="+mj-lt"/>
              </a:rPr>
              <a:t>32</a:t>
            </a:r>
            <a:r>
              <a:rPr lang="en-US" sz="2200" dirty="0" smtClean="0">
                <a:latin typeface="+mj-lt"/>
              </a:rPr>
              <a:t>(OH)COOH. It is easily </a:t>
            </a:r>
            <a:r>
              <a:rPr lang="en-US" sz="2200" dirty="0" err="1" smtClean="0">
                <a:latin typeface="+mj-lt"/>
              </a:rPr>
              <a:t>saponified</a:t>
            </a:r>
            <a:r>
              <a:rPr lang="en-US" sz="2200" dirty="0" smtClean="0">
                <a:latin typeface="+mj-lt"/>
              </a:rPr>
              <a:t> and the soap obtained is transparent. Hence this is one of the raw materials employed in making transparent soaps.</a:t>
            </a:r>
          </a:p>
          <a:p>
            <a:endParaRPr lang="en-US"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1957</TotalTime>
  <Words>2335</Words>
  <Application>Microsoft Office PowerPoint</Application>
  <PresentationFormat>On-screen Show (4:3)</PresentationFormat>
  <Paragraphs>209</Paragraphs>
  <Slides>39</Slides>
  <Notes>0</Notes>
  <HiddenSlides>1</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   </vt:lpstr>
      <vt:lpstr>      4.Soaps and Detergents </vt:lpstr>
      <vt:lpstr>4.1 Introduction of Soap </vt:lpstr>
      <vt:lpstr>   i)  Chemistry Involved in Soap Formation:</vt:lpstr>
      <vt:lpstr>Saturated and unsaturated fatty acids are commonly present in oils and fats in the form of their esters </vt:lpstr>
      <vt:lpstr> </vt:lpstr>
      <vt:lpstr> i. Raw materials: </vt:lpstr>
      <vt:lpstr>PowerPoint Presentation</vt:lpstr>
      <vt:lpstr> Raw material</vt:lpstr>
      <vt:lpstr>PowerPoint Presentation</vt:lpstr>
      <vt:lpstr>4. Other Additives: </vt:lpstr>
      <vt:lpstr> ii. Types of soaps: </vt:lpstr>
      <vt:lpstr>PowerPoint Presentation</vt:lpstr>
      <vt:lpstr>PowerPoint Presentation</vt:lpstr>
      <vt:lpstr>      4.2. Manufacture of Soap:</vt:lpstr>
      <vt:lpstr>  ii. Semiboiled process: </vt:lpstr>
      <vt:lpstr>       iii. Full boiled or hot process:   </vt:lpstr>
      <vt:lpstr>   Fig. 4.3: Manufacture of soap  (Hot process) </vt:lpstr>
      <vt:lpstr>  (c) Finishing: </vt:lpstr>
      <vt:lpstr>     4.3 Detergents (syndets): </vt:lpstr>
      <vt:lpstr>  i. Raw Materials:</vt:lpstr>
      <vt:lpstr>ii. Types of Detergents    </vt:lpstr>
      <vt:lpstr>PowerPoint Presentation</vt:lpstr>
      <vt:lpstr>( A )Anionic Surfactants:  </vt:lpstr>
      <vt:lpstr>PowerPoint Presentation</vt:lpstr>
      <vt:lpstr>2. Sulphonates  </vt:lpstr>
      <vt:lpstr>PowerPoint Presentation</vt:lpstr>
      <vt:lpstr>(B) Cationic Surfactants: </vt:lpstr>
      <vt:lpstr>PowerPoint Presentation</vt:lpstr>
      <vt:lpstr>PowerPoint Presentation</vt:lpstr>
      <vt:lpstr>PowerPoint Presentation</vt:lpstr>
      <vt:lpstr>Detergent Builders and Additives  </vt:lpstr>
      <vt:lpstr>PowerPoint Presentation</vt:lpstr>
      <vt:lpstr>PowerPoint Presentation</vt:lpstr>
      <vt:lpstr>PowerPoint Presentation</vt:lpstr>
      <vt:lpstr>4.5 Comparisons between Soaps and Detergents </vt:lpstr>
      <vt:lpstr>The advantages of detergents are as follows: </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PRESENTATION</dc:title>
  <dc:creator>Neeraj</dc:creator>
  <cp:lastModifiedBy>ADMIN</cp:lastModifiedBy>
  <cp:revision>362</cp:revision>
  <dcterms:created xsi:type="dcterms:W3CDTF">2014-01-14T16:16:45Z</dcterms:created>
  <dcterms:modified xsi:type="dcterms:W3CDTF">2019-09-23T15:57:13Z</dcterms:modified>
</cp:coreProperties>
</file>